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5" r:id="rId2"/>
    <p:sldId id="256" r:id="rId3"/>
    <p:sldId id="266" r:id="rId4"/>
    <p:sldId id="291" r:id="rId5"/>
    <p:sldId id="292" r:id="rId6"/>
    <p:sldId id="267" r:id="rId7"/>
    <p:sldId id="284" r:id="rId8"/>
    <p:sldId id="285" r:id="rId9"/>
    <p:sldId id="269" r:id="rId10"/>
    <p:sldId id="290" r:id="rId11"/>
    <p:sldId id="283" r:id="rId12"/>
    <p:sldId id="28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37" autoAdjust="0"/>
    <p:restoredTop sz="88390" autoAdjust="0"/>
  </p:normalViewPr>
  <p:slideViewPr>
    <p:cSldViewPr snapToGrid="0">
      <p:cViewPr varScale="1">
        <p:scale>
          <a:sx n="75" d="100"/>
          <a:sy n="75" d="100"/>
        </p:scale>
        <p:origin x="123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557B0-4663-460B-9EC2-0E8D774A6B7F}" type="datetimeFigureOut">
              <a:rPr lang="en-GB" smtClean="0"/>
              <a:t>29/02/2020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0ED8C-E113-4CBA-B2E5-CBB35C908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845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Topical lessons: Tweets do you agree.</a:t>
            </a:r>
          </a:p>
          <a:p>
            <a:r>
              <a:rPr lang="en-US" dirty="0"/>
              <a:t>Grammar points: text message</a:t>
            </a:r>
          </a:p>
          <a:p>
            <a:r>
              <a:rPr lang="en-US" dirty="0"/>
              <a:t>Topic: quote</a:t>
            </a:r>
          </a:p>
          <a:p>
            <a:r>
              <a:rPr lang="en-US" dirty="0"/>
              <a:t>Writing lesson: text message</a:t>
            </a:r>
            <a:endParaRPr lang="en-GB" dirty="0"/>
          </a:p>
          <a:p>
            <a:r>
              <a:rPr lang="en-GB" dirty="0"/>
              <a:t>Tiny Text Thursday?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ED8C-E113-4CBA-B2E5-CBB35C90820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51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DA57F-87CB-4B50-902B-8BD49BBBC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14C0CD-BF84-4079-9302-5D5351F3B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B30CB-BD2B-4E44-BFBB-F6857F5C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86431-52A6-430D-B933-CD148105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67E6C-34C7-479D-9BF6-16EBDB08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0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D6DC2-20BB-4D75-BC27-218DB732E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1F0B1-0B50-4482-AA6E-033915945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3858C-29F8-41C4-BCCF-55D206676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4D3B2-25D9-4B71-8B87-1803948D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1AAA0-69D9-4ECD-9D8A-39C409F04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0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9D88A-B3AA-4682-A993-606C6D7C2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FE36B-21C0-46F7-94DE-9A442F07C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662D7-510D-4567-9ACD-F0C40ABC9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CDA07-90C3-4056-9061-82B1B1450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55D83-ECA6-4796-814D-EEEA72F5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4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0C8FD-2779-4A9A-A1FD-990F868D3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268A0-A49F-4392-B1CE-7A9B9B32E5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E90CF-678C-470B-8F5C-F178B32EF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CE32D-E128-42B7-85C7-79706A98B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9CC068-7988-4415-B813-8D44D2BF4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EBA935-420F-451F-9171-020E54922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82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A8ACD-F313-4FA4-8559-9649A550A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614AC-4D77-48BD-BA87-3C1B909BC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E6AA0-73AF-433B-A4CD-E4AC0A0CB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E327C9-49FE-412B-8FAA-83CF2EE545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010DFC-F4B6-4430-99C0-75F5316F8C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F61569-DC4A-4DF7-A11C-DEF95D17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05730-CC7F-45CD-BF1A-1293ED57A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ED7E5E-E14B-4C25-9ED0-D92C01496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1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C6F8A-BFA3-45BE-B09F-7710CEA5B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713EA7-73D7-4C5C-9475-326E71F10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0D13F-A2C9-4563-838F-8C1A18896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786C3-600D-46A7-98C6-C0E9238C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50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003A71-BA13-47BD-8F18-F3EE94E4F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FC1D38-CB9B-4521-8846-5BF77A47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04B91-98E9-4924-ACD2-BB0B57F6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9ACAE-D373-4FE4-89F6-B5902D78A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E2FCB-7674-4D52-84E0-AB897DB9F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C32B0-C99A-41B9-97A2-A4C1A2A91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64103-3BF1-4F44-879E-AAD89E9F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4BAEA-2314-4B08-95CE-6AB4C96D6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BC32B-B803-4734-8692-6C28F06B3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1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7694F-9D49-4EBD-9CB7-90051A562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3F888B-8D55-4A9B-BC96-9B54C38E5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29FAC-29F0-461D-9D58-34156DB6A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6D1FC1-9C70-47BD-B5F1-050F375CF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21A006-8139-4B62-A7B7-C3145998C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C142C-0D37-418B-8E00-B1A2C2D62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5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5910E-774C-403C-B3B7-0E84AD72C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B3D204-43AB-403A-AFC7-AE2E26D37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109A0-D54F-458A-902C-E115B824B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DCE43-4183-457B-955B-B61B0CD63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15300-C28A-4AAD-91E1-105356F7B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01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B883DE-59C8-4D7D-B054-826492A9B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28D5C-74BB-45B8-8F34-52AA6408E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E96CA-2CF4-4CA0-95E1-367003A5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42CE0-20C5-4DDD-A414-E92D7D2A9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82B0C-5963-46DF-B04C-930DFC02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28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5FA3F5-1C00-4C5D-9CE5-B5BE1102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301FA-760F-4302-BE44-3E5D12D26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7CF9C-AD6F-45EC-B9DF-63243E7F4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538F0-4CC8-47D0-ACF0-F9FFEE2252B8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3FCD1-BC43-444F-B869-740D25004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1236C-F5CD-4EF1-9E52-6503A1C70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74B5B-7E59-4DAE-9479-CC01A0523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6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avidbyrne@ecenglish.com" TargetMode="External"/><Relationship Id="rId2" Type="http://schemas.openxmlformats.org/officeDocument/2006/relationships/hyperlink" Target="mailto:m.Heffernan@qmu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mailto:davidbyrne@ecenglish.com" TargetMode="External"/><Relationship Id="rId7" Type="http://schemas.openxmlformats.org/officeDocument/2006/relationships/image" Target="../media/image9.png"/><Relationship Id="rId2" Type="http://schemas.openxmlformats.org/officeDocument/2006/relationships/hyperlink" Target="mailto:m.Heffernan@qmu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xtploitationtefl.com/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F295D-0A3A-45F6-8D6B-67FC782A4153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GB" sz="8000" dirty="0" err="1"/>
              <a:t>Textploitation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E751B-D01A-492C-8E47-2DC5C08FC30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2641747"/>
          </a:xfrm>
        </p:spPr>
        <p:txBody>
          <a:bodyPr>
            <a:normAutofit lnSpcReduction="10000"/>
          </a:bodyPr>
          <a:lstStyle/>
          <a:p>
            <a:r>
              <a:rPr lang="en-GB" sz="3600" dirty="0"/>
              <a:t>Exploiting tiny texts in the classroom</a:t>
            </a:r>
          </a:p>
          <a:p>
            <a:pPr lvl="0">
              <a:lnSpc>
                <a:spcPct val="80000"/>
              </a:lnSpc>
            </a:pPr>
            <a:r>
              <a:rPr lang="en-GB" sz="1900" i="1" dirty="0"/>
              <a:t>By </a:t>
            </a:r>
          </a:p>
          <a:p>
            <a:pPr lvl="0">
              <a:lnSpc>
                <a:spcPct val="80000"/>
              </a:lnSpc>
            </a:pPr>
            <a:r>
              <a:rPr lang="en-GB" sz="1900" i="1" dirty="0"/>
              <a:t>Mark Heffernan &amp; David Byrne</a:t>
            </a:r>
          </a:p>
          <a:p>
            <a:pPr lvl="0">
              <a:lnSpc>
                <a:spcPct val="80000"/>
              </a:lnSpc>
            </a:pPr>
            <a:r>
              <a:rPr lang="en-GB" sz="1900" i="1" dirty="0">
                <a:hlinkClick r:id="rId2"/>
              </a:rPr>
              <a:t>m.heffernan@qmul.ac.uk</a:t>
            </a:r>
            <a:r>
              <a:rPr lang="en-GB" sz="1900" i="1" dirty="0"/>
              <a:t> &amp; </a:t>
            </a:r>
            <a:r>
              <a:rPr lang="en-GB" sz="1900" i="1" dirty="0">
                <a:hlinkClick r:id="rId3"/>
              </a:rPr>
              <a:t>davidbyrne@ecenglish.com</a:t>
            </a:r>
            <a:endParaRPr lang="en-GB" sz="1900" i="1" dirty="0"/>
          </a:p>
          <a:p>
            <a:pPr lvl="0">
              <a:lnSpc>
                <a:spcPct val="80000"/>
              </a:lnSpc>
            </a:pPr>
            <a:endParaRPr lang="en-GB" sz="1900" i="1" dirty="0"/>
          </a:p>
          <a:p>
            <a:pPr lvl="0">
              <a:lnSpc>
                <a:spcPct val="80000"/>
              </a:lnSpc>
            </a:pPr>
            <a:r>
              <a:rPr lang="en-GB" sz="1900" i="1" dirty="0"/>
              <a:t>textploitationtefl.com  </a:t>
            </a:r>
          </a:p>
          <a:p>
            <a:pPr lvl="0">
              <a:lnSpc>
                <a:spcPct val="80000"/>
              </a:lnSpc>
            </a:pPr>
            <a:r>
              <a:rPr lang="en-GB" sz="1900" i="1" dirty="0"/>
              <a:t>(slides are available here)</a:t>
            </a:r>
          </a:p>
          <a:p>
            <a:pPr lvl="0">
              <a:lnSpc>
                <a:spcPct val="80000"/>
              </a:lnSpc>
            </a:pPr>
            <a:endParaRPr lang="en-GB" sz="1900" i="1" dirty="0"/>
          </a:p>
          <a:p>
            <a:pPr lvl="0">
              <a:lnSpc>
                <a:spcPct val="80000"/>
              </a:lnSpc>
            </a:pPr>
            <a:endParaRPr lang="en-GB" sz="1900" i="1" dirty="0"/>
          </a:p>
          <a:p>
            <a:pPr lvl="0">
              <a:lnSpc>
                <a:spcPct val="80000"/>
              </a:lnSpc>
            </a:pPr>
            <a:endParaRPr lang="en-GB" sz="1900" i="1" dirty="0"/>
          </a:p>
        </p:txBody>
      </p:sp>
      <p:pic>
        <p:nvPicPr>
          <p:cNvPr id="4" name="Picture 2" descr="Image result for ec">
            <a:extLst>
              <a:ext uri="{FF2B5EF4-FFF2-40B4-BE49-F238E27FC236}">
                <a16:creationId xmlns:a16="http://schemas.microsoft.com/office/drawing/2014/main" id="{41773FD4-3867-4F1E-9EA0-1C7792A53D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972800" y="214893"/>
            <a:ext cx="907468" cy="90746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Image result for queen mary university london">
            <a:extLst>
              <a:ext uri="{FF2B5EF4-FFF2-40B4-BE49-F238E27FC236}">
                <a16:creationId xmlns:a16="http://schemas.microsoft.com/office/drawing/2014/main" id="{DCC2E71C-CAEC-4E75-969B-A92A68CEE8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45716" y="289983"/>
            <a:ext cx="2822286" cy="78634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311D7E-0EFC-485E-A04E-A456001A14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353" y="289983"/>
            <a:ext cx="2711289" cy="10261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avid and mark">
            <a:extLst>
              <a:ext uri="{FF2B5EF4-FFF2-40B4-BE49-F238E27FC236}">
                <a16:creationId xmlns:a16="http://schemas.microsoft.com/office/drawing/2014/main" id="{3A4D0C89-6ABD-4A89-9DFF-25545632B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37" y="3899546"/>
            <a:ext cx="3579669" cy="268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286F19B8-AA66-458C-A885-8ED160450BA2}"/>
              </a:ext>
            </a:extLst>
          </p:cNvPr>
          <p:cNvSpPr/>
          <p:nvPr/>
        </p:nvSpPr>
        <p:spPr>
          <a:xfrm>
            <a:off x="4428445" y="1757771"/>
            <a:ext cx="6143625" cy="2805521"/>
          </a:xfrm>
          <a:prstGeom prst="wedgeRoundRectCallout">
            <a:avLst>
              <a:gd name="adj1" fmla="val -74089"/>
              <a:gd name="adj2" fmla="val 4394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/>
              <a:t>What kinds of texts do you currently use in your lessons?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What do you do with them?</a:t>
            </a:r>
          </a:p>
        </p:txBody>
      </p:sp>
    </p:spTree>
    <p:extLst>
      <p:ext uri="{BB962C8B-B14F-4D97-AF65-F5344CB8AC3E}">
        <p14:creationId xmlns:p14="http://schemas.microsoft.com/office/powerpoint/2010/main" val="3204650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E6762CE-AA64-4ADA-87A6-2413D38B68BD}"/>
              </a:ext>
            </a:extLst>
          </p:cNvPr>
          <p:cNvSpPr/>
          <p:nvPr/>
        </p:nvSpPr>
        <p:spPr>
          <a:xfrm>
            <a:off x="130628" y="1637677"/>
            <a:ext cx="4571201" cy="49198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000" b="1" dirty="0"/>
              <a:t>Tiny Texts:</a:t>
            </a:r>
          </a:p>
          <a:p>
            <a:pPr algn="ctr"/>
            <a:endParaRPr lang="en-GB" sz="3000" dirty="0"/>
          </a:p>
          <a:p>
            <a:pPr algn="ctr"/>
            <a:r>
              <a:rPr lang="en-GB" sz="3000" dirty="0"/>
              <a:t> A (text)message, note, quote, signage, ads, online comments, short reviews, horoscopes, voicemails, announcements, tweet, meme, GIF, or even snippets.</a:t>
            </a:r>
            <a:endParaRPr lang="en-US" sz="30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6E8CAA0-B1FB-497A-84C3-B350F3B96EEA}"/>
              </a:ext>
            </a:extLst>
          </p:cNvPr>
          <p:cNvSpPr txBox="1">
            <a:spLocks/>
          </p:cNvSpPr>
          <p:nvPr/>
        </p:nvSpPr>
        <p:spPr>
          <a:xfrm>
            <a:off x="585788" y="603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What do we mean by a tiny text?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C29E51-850E-4244-A5C0-30DF4AA68CC9}"/>
              </a:ext>
            </a:extLst>
          </p:cNvPr>
          <p:cNvSpPr/>
          <p:nvPr/>
        </p:nvSpPr>
        <p:spPr>
          <a:xfrm>
            <a:off x="4810539" y="1637677"/>
            <a:ext cx="7169426" cy="44848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000" b="1" dirty="0"/>
              <a:t>But why?</a:t>
            </a:r>
          </a:p>
          <a:p>
            <a:pPr algn="ctr"/>
            <a:endParaRPr lang="en-GB" sz="3000" dirty="0"/>
          </a:p>
          <a:p>
            <a:pPr marL="514350" indent="-514350" algn="ctr">
              <a:buAutoNum type="arabicParenR"/>
            </a:pPr>
            <a:r>
              <a:rPr lang="en-GB" sz="3000" dirty="0"/>
              <a:t>Little &amp; often has a </a:t>
            </a:r>
            <a:r>
              <a:rPr lang="en-GB" sz="3000" i="1" dirty="0"/>
              <a:t>compound</a:t>
            </a:r>
            <a:r>
              <a:rPr lang="en-GB" sz="3000" dirty="0"/>
              <a:t> effect.</a:t>
            </a:r>
          </a:p>
          <a:p>
            <a:pPr marL="514350" indent="-514350" algn="ctr">
              <a:buAutoNum type="arabicParenR"/>
            </a:pPr>
            <a:r>
              <a:rPr lang="en-GB" sz="3000" dirty="0"/>
              <a:t>It mirrors real world reading practices.</a:t>
            </a:r>
          </a:p>
          <a:p>
            <a:pPr marL="514350" indent="-514350" algn="ctr">
              <a:buAutoNum type="arabicParenR"/>
            </a:pPr>
            <a:r>
              <a:rPr lang="en-GB" sz="3000" dirty="0"/>
              <a:t>It allows study to happen anytime and anywhere.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89E8B2-6F5C-4424-AFC8-3277388C0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487" y="5488467"/>
            <a:ext cx="21050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7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3EAC40-D01B-4086-AB91-21493F109A63}"/>
              </a:ext>
            </a:extLst>
          </p:cNvPr>
          <p:cNvSpPr txBox="1"/>
          <p:nvPr/>
        </p:nvSpPr>
        <p:spPr>
          <a:xfrm>
            <a:off x="1090904" y="2967335"/>
            <a:ext cx="10010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When should you introduce them?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414890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3EAC40-D01B-4086-AB91-21493F109A63}"/>
              </a:ext>
            </a:extLst>
          </p:cNvPr>
          <p:cNvSpPr txBox="1"/>
          <p:nvPr/>
        </p:nvSpPr>
        <p:spPr>
          <a:xfrm>
            <a:off x="1892559" y="2505670"/>
            <a:ext cx="8406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What can you do with them?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471173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5FC46-BDB4-40D3-B366-CD2E71FE062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94" y="198011"/>
            <a:ext cx="3976010" cy="596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DD2DA90-2733-46DD-BD60-33B7FB38F41F}"/>
              </a:ext>
            </a:extLst>
          </p:cNvPr>
          <p:cNvSpPr/>
          <p:nvPr/>
        </p:nvSpPr>
        <p:spPr>
          <a:xfrm>
            <a:off x="4943061" y="650980"/>
            <a:ext cx="6931245" cy="20010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GB" sz="2400" b="1" dirty="0"/>
              <a:t>Why: </a:t>
            </a:r>
            <a:r>
              <a:rPr lang="en-GB" sz="2400" dirty="0"/>
              <a:t>Ask what tenses can be found, why the speaker/writer has chosen these.</a:t>
            </a:r>
          </a:p>
          <a:p>
            <a:pPr marL="285750" indent="-285750">
              <a:buFontTx/>
              <a:buChar char="-"/>
            </a:pPr>
            <a:r>
              <a:rPr lang="en-GB" sz="2400" b="1" dirty="0"/>
              <a:t>Rewriting</a:t>
            </a:r>
            <a:r>
              <a:rPr lang="en-GB" sz="2400" dirty="0"/>
              <a:t>: Find the reported speech and rewrite it in direct speech.</a:t>
            </a:r>
          </a:p>
          <a:p>
            <a:pPr marL="285750" indent="-285750">
              <a:buFontTx/>
              <a:buChar char="-"/>
            </a:pPr>
            <a:r>
              <a:rPr lang="en-US" sz="2400" b="1" dirty="0"/>
              <a:t>Cohesion</a:t>
            </a:r>
            <a:r>
              <a:rPr lang="en-US" sz="2400" dirty="0"/>
              <a:t>: What does “it” refer to?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6B8811-BE6D-4461-AFE1-733992643F06}"/>
              </a:ext>
            </a:extLst>
          </p:cNvPr>
          <p:cNvSpPr/>
          <p:nvPr/>
        </p:nvSpPr>
        <p:spPr>
          <a:xfrm>
            <a:off x="4943061" y="3014869"/>
            <a:ext cx="6931245" cy="147099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GB" sz="2400" dirty="0"/>
              <a:t>Who is the speaker/writer? 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What is the story behind the comment?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What is the aim of the ad?  Is it effective?</a:t>
            </a:r>
          </a:p>
        </p:txBody>
      </p:sp>
    </p:spTree>
    <p:extLst>
      <p:ext uri="{BB962C8B-B14F-4D97-AF65-F5344CB8AC3E}">
        <p14:creationId xmlns:p14="http://schemas.microsoft.com/office/powerpoint/2010/main" val="1447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5F7B943-536F-4A03-B75F-2290DA021CFF}"/>
              </a:ext>
            </a:extLst>
          </p:cNvPr>
          <p:cNvSpPr/>
          <p:nvPr/>
        </p:nvSpPr>
        <p:spPr>
          <a:xfrm>
            <a:off x="4943062" y="371062"/>
            <a:ext cx="6813510" cy="30579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GB" sz="2400" b="1" dirty="0"/>
              <a:t>Cohesion</a:t>
            </a:r>
            <a:r>
              <a:rPr lang="en-GB" sz="2400" dirty="0"/>
              <a:t>: How does the writer write concisely?</a:t>
            </a:r>
          </a:p>
          <a:p>
            <a:pPr marL="742950" lvl="1" indent="-285750">
              <a:buFontTx/>
              <a:buChar char="-"/>
            </a:pPr>
            <a:r>
              <a:rPr lang="en-GB" sz="2400" dirty="0"/>
              <a:t>Underline examples of –</a:t>
            </a:r>
            <a:r>
              <a:rPr lang="en-GB" sz="2400" dirty="0" err="1"/>
              <a:t>ing</a:t>
            </a:r>
            <a:r>
              <a:rPr lang="en-GB" sz="2400" dirty="0"/>
              <a:t>. Are they the same/different? </a:t>
            </a:r>
          </a:p>
          <a:p>
            <a:pPr marL="742950" lvl="1" indent="-285750">
              <a:buFontTx/>
              <a:buChar char="-"/>
            </a:pPr>
            <a:r>
              <a:rPr lang="en-GB" sz="2400" dirty="0"/>
              <a:t>What examples of relative clauses can you find? </a:t>
            </a:r>
          </a:p>
          <a:p>
            <a:pPr marL="742950" lvl="1" indent="-285750">
              <a:buFontTx/>
              <a:buChar char="-"/>
            </a:pPr>
            <a:r>
              <a:rPr lang="en-GB" sz="2400" dirty="0"/>
              <a:t>Complex noun phrases</a:t>
            </a:r>
          </a:p>
          <a:p>
            <a:pPr marL="285750" indent="-285750">
              <a:buFontTx/>
              <a:buChar char="-"/>
            </a:pPr>
            <a:r>
              <a:rPr lang="en-GB" sz="2400" b="1" dirty="0"/>
              <a:t>Tone/Register</a:t>
            </a:r>
            <a:r>
              <a:rPr lang="en-GB" sz="2400" dirty="0"/>
              <a:t>: What tone does it strike? How does it do so?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A4F71F3-BB99-4DFA-9103-DF48A22D22C2}"/>
              </a:ext>
            </a:extLst>
          </p:cNvPr>
          <p:cNvSpPr/>
          <p:nvPr/>
        </p:nvSpPr>
        <p:spPr>
          <a:xfrm>
            <a:off x="4943063" y="3842182"/>
            <a:ext cx="6813510" cy="155713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GB" sz="2400" dirty="0"/>
              <a:t>What can you tell about the person from this message?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Would this type of advert be effective in your country?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96D6BB-2530-4E3D-873D-8D622C3BD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94" y="1137615"/>
            <a:ext cx="4401856" cy="417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87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textploitationtefl.files.wordpress.com/2017/06/text.jpg?w=1462">
            <a:extLst>
              <a:ext uri="{FF2B5EF4-FFF2-40B4-BE49-F238E27FC236}">
                <a16:creationId xmlns:a16="http://schemas.microsoft.com/office/drawing/2014/main" id="{DBDB3ED7-C202-4C77-8A68-22F5DC159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14" y="158351"/>
            <a:ext cx="4361695" cy="657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C829CA-FE08-4FA6-BC55-5D5CB6B2CB60}"/>
              </a:ext>
            </a:extLst>
          </p:cNvPr>
          <p:cNvSpPr/>
          <p:nvPr/>
        </p:nvSpPr>
        <p:spPr>
          <a:xfrm>
            <a:off x="410817" y="1444486"/>
            <a:ext cx="4015409" cy="19845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err="1"/>
              <a:t>Gonna</a:t>
            </a:r>
            <a:r>
              <a:rPr lang="en-GB" sz="3200" dirty="0"/>
              <a:t> pop to the shop. Need anything? </a:t>
            </a:r>
            <a:endParaRPr lang="en-US" sz="32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F987906-5509-4672-B65E-6C27E6FD46AF}"/>
              </a:ext>
            </a:extLst>
          </p:cNvPr>
          <p:cNvSpPr/>
          <p:nvPr/>
        </p:nvSpPr>
        <p:spPr>
          <a:xfrm>
            <a:off x="4943061" y="371061"/>
            <a:ext cx="6931245" cy="272670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400" b="1" dirty="0"/>
              <a:t>Written-Spoken English / Register: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Is it polite?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What words are omitted from this message? What effect on register does it have?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Would this be appropriate for speech?</a:t>
            </a:r>
          </a:p>
          <a:p>
            <a:r>
              <a:rPr lang="en-GB" sz="2400" b="1" dirty="0"/>
              <a:t>Nice chunks of language:</a:t>
            </a:r>
          </a:p>
          <a:p>
            <a:r>
              <a:rPr lang="en-GB" sz="2400" dirty="0"/>
              <a:t>- Can anything here be taken and repurposed?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F67344B-302B-4FA6-9813-E75F14104399}"/>
              </a:ext>
            </a:extLst>
          </p:cNvPr>
          <p:cNvSpPr/>
          <p:nvPr/>
        </p:nvSpPr>
        <p:spPr>
          <a:xfrm>
            <a:off x="4943061" y="3257465"/>
            <a:ext cx="6931245" cy="11463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GB" sz="2400" dirty="0"/>
              <a:t>What is the relationship between the sender and receiver? How do you know?</a:t>
            </a:r>
          </a:p>
        </p:txBody>
      </p:sp>
    </p:spTree>
    <p:extLst>
      <p:ext uri="{BB962C8B-B14F-4D97-AF65-F5344CB8AC3E}">
        <p14:creationId xmlns:p14="http://schemas.microsoft.com/office/powerpoint/2010/main" val="416545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vid and mark">
            <a:extLst>
              <a:ext uri="{FF2B5EF4-FFF2-40B4-BE49-F238E27FC236}">
                <a16:creationId xmlns:a16="http://schemas.microsoft.com/office/drawing/2014/main" id="{86056FC6-8256-4E02-B5E3-3E1250D1A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125" y="3903687"/>
            <a:ext cx="3579669" cy="268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631C0D-9B43-4FC6-A916-FF9456166E23}"/>
              </a:ext>
            </a:extLst>
          </p:cNvPr>
          <p:cNvSpPr txBox="1"/>
          <p:nvPr/>
        </p:nvSpPr>
        <p:spPr>
          <a:xfrm>
            <a:off x="1033670" y="437322"/>
            <a:ext cx="952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Let’s take stock: what are we saying / not saying?</a:t>
            </a:r>
            <a:endParaRPr lang="en-US" sz="3600" dirty="0"/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E3701BAE-1524-4505-A179-D0BE2C52AE72}"/>
              </a:ext>
            </a:extLst>
          </p:cNvPr>
          <p:cNvSpPr/>
          <p:nvPr/>
        </p:nvSpPr>
        <p:spPr>
          <a:xfrm>
            <a:off x="486206" y="1258958"/>
            <a:ext cx="7407492" cy="5440422"/>
          </a:xfrm>
          <a:prstGeom prst="wedgeRoundRectCallout">
            <a:avLst>
              <a:gd name="adj1" fmla="val 66675"/>
              <a:gd name="adj2" fmla="val 16267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b="1" dirty="0"/>
              <a:t>We are not saying: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You shouldn’t use larger texts.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You should only use tiny texts.</a:t>
            </a:r>
          </a:p>
          <a:p>
            <a:pPr marL="285750" indent="-285750">
              <a:buFontTx/>
              <a:buChar char="-"/>
            </a:pPr>
            <a:endParaRPr lang="en-GB" sz="2000" dirty="0"/>
          </a:p>
          <a:p>
            <a:r>
              <a:rPr lang="en-GB" sz="2000" b="1" dirty="0"/>
              <a:t>We are saying: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Using tiny texts allows for a variety of texts over a shorter period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Little and often can grow good habits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Students don’t always want / have time to read long texts outside class. 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We are bombarded by tiny texts in the real world…lessons should mirror this.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This is how people communicate. Are we equipping our students to do so?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Asking questions of language, register &amp; motivation in class can lead to students doing the same outside.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160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48D85-D191-4DB7-A09C-35BF84FCF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151" y="309141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What are we saying you should look at?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7AE5B8-9265-4EA4-916F-61C180971047}"/>
              </a:ext>
            </a:extLst>
          </p:cNvPr>
          <p:cNvSpPr txBox="1"/>
          <p:nvPr/>
        </p:nvSpPr>
        <p:spPr>
          <a:xfrm>
            <a:off x="1006151" y="1634704"/>
            <a:ext cx="2845837" cy="369332"/>
          </a:xfrm>
          <a:custGeom>
            <a:avLst/>
            <a:gdLst>
              <a:gd name="connsiteX0" fmla="*/ 0 w 2845837"/>
              <a:gd name="connsiteY0" fmla="*/ 0 h 369332"/>
              <a:gd name="connsiteX1" fmla="*/ 540709 w 2845837"/>
              <a:gd name="connsiteY1" fmla="*/ 0 h 369332"/>
              <a:gd name="connsiteX2" fmla="*/ 1052960 w 2845837"/>
              <a:gd name="connsiteY2" fmla="*/ 0 h 369332"/>
              <a:gd name="connsiteX3" fmla="*/ 1679044 w 2845837"/>
              <a:gd name="connsiteY3" fmla="*/ 0 h 369332"/>
              <a:gd name="connsiteX4" fmla="*/ 2276670 w 2845837"/>
              <a:gd name="connsiteY4" fmla="*/ 0 h 369332"/>
              <a:gd name="connsiteX5" fmla="*/ 2845837 w 2845837"/>
              <a:gd name="connsiteY5" fmla="*/ 0 h 369332"/>
              <a:gd name="connsiteX6" fmla="*/ 2845837 w 2845837"/>
              <a:gd name="connsiteY6" fmla="*/ 369332 h 369332"/>
              <a:gd name="connsiteX7" fmla="*/ 2305128 w 2845837"/>
              <a:gd name="connsiteY7" fmla="*/ 369332 h 369332"/>
              <a:gd name="connsiteX8" fmla="*/ 1821336 w 2845837"/>
              <a:gd name="connsiteY8" fmla="*/ 369332 h 369332"/>
              <a:gd name="connsiteX9" fmla="*/ 1309085 w 2845837"/>
              <a:gd name="connsiteY9" fmla="*/ 369332 h 369332"/>
              <a:gd name="connsiteX10" fmla="*/ 683001 w 2845837"/>
              <a:gd name="connsiteY10" fmla="*/ 369332 h 369332"/>
              <a:gd name="connsiteX11" fmla="*/ 0 w 2845837"/>
              <a:gd name="connsiteY11" fmla="*/ 369332 h 369332"/>
              <a:gd name="connsiteX12" fmla="*/ 0 w 2845837"/>
              <a:gd name="connsiteY12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45837" h="369332" fill="none" extrusionOk="0">
                <a:moveTo>
                  <a:pt x="0" y="0"/>
                </a:moveTo>
                <a:cubicBezTo>
                  <a:pt x="160891" y="-11142"/>
                  <a:pt x="402668" y="62973"/>
                  <a:pt x="540709" y="0"/>
                </a:cubicBezTo>
                <a:cubicBezTo>
                  <a:pt x="678750" y="-62973"/>
                  <a:pt x="823178" y="16175"/>
                  <a:pt x="1052960" y="0"/>
                </a:cubicBezTo>
                <a:cubicBezTo>
                  <a:pt x="1282742" y="-16175"/>
                  <a:pt x="1478145" y="72053"/>
                  <a:pt x="1679044" y="0"/>
                </a:cubicBezTo>
                <a:cubicBezTo>
                  <a:pt x="1879943" y="-72053"/>
                  <a:pt x="2023559" y="16157"/>
                  <a:pt x="2276670" y="0"/>
                </a:cubicBezTo>
                <a:cubicBezTo>
                  <a:pt x="2529781" y="-16157"/>
                  <a:pt x="2681341" y="48041"/>
                  <a:pt x="2845837" y="0"/>
                </a:cubicBezTo>
                <a:cubicBezTo>
                  <a:pt x="2851956" y="175421"/>
                  <a:pt x="2839381" y="276806"/>
                  <a:pt x="2845837" y="369332"/>
                </a:cubicBezTo>
                <a:cubicBezTo>
                  <a:pt x="2696564" y="428959"/>
                  <a:pt x="2432428" y="335880"/>
                  <a:pt x="2305128" y="369332"/>
                </a:cubicBezTo>
                <a:cubicBezTo>
                  <a:pt x="2177828" y="402784"/>
                  <a:pt x="1951745" y="362198"/>
                  <a:pt x="1821336" y="369332"/>
                </a:cubicBezTo>
                <a:cubicBezTo>
                  <a:pt x="1690927" y="376466"/>
                  <a:pt x="1514216" y="360037"/>
                  <a:pt x="1309085" y="369332"/>
                </a:cubicBezTo>
                <a:cubicBezTo>
                  <a:pt x="1103954" y="378627"/>
                  <a:pt x="934227" y="307818"/>
                  <a:pt x="683001" y="369332"/>
                </a:cubicBezTo>
                <a:cubicBezTo>
                  <a:pt x="431775" y="430846"/>
                  <a:pt x="332287" y="291270"/>
                  <a:pt x="0" y="369332"/>
                </a:cubicBezTo>
                <a:cubicBezTo>
                  <a:pt x="-11003" y="287381"/>
                  <a:pt x="18389" y="162630"/>
                  <a:pt x="0" y="0"/>
                </a:cubicBezTo>
                <a:close/>
              </a:path>
              <a:path w="2845837" h="369332" stroke="0" extrusionOk="0">
                <a:moveTo>
                  <a:pt x="0" y="0"/>
                </a:moveTo>
                <a:cubicBezTo>
                  <a:pt x="162019" y="-11546"/>
                  <a:pt x="332145" y="33396"/>
                  <a:pt x="597626" y="0"/>
                </a:cubicBezTo>
                <a:cubicBezTo>
                  <a:pt x="863107" y="-33396"/>
                  <a:pt x="979161" y="15563"/>
                  <a:pt x="1109876" y="0"/>
                </a:cubicBezTo>
                <a:cubicBezTo>
                  <a:pt x="1240591" y="-15563"/>
                  <a:pt x="1420599" y="28269"/>
                  <a:pt x="1679044" y="0"/>
                </a:cubicBezTo>
                <a:cubicBezTo>
                  <a:pt x="1937489" y="-28269"/>
                  <a:pt x="2042361" y="32819"/>
                  <a:pt x="2191294" y="0"/>
                </a:cubicBezTo>
                <a:cubicBezTo>
                  <a:pt x="2340227" y="-32819"/>
                  <a:pt x="2525076" y="57957"/>
                  <a:pt x="2845837" y="0"/>
                </a:cubicBezTo>
                <a:cubicBezTo>
                  <a:pt x="2863176" y="156429"/>
                  <a:pt x="2812163" y="201814"/>
                  <a:pt x="2845837" y="369332"/>
                </a:cubicBezTo>
                <a:cubicBezTo>
                  <a:pt x="2648261" y="382101"/>
                  <a:pt x="2514766" y="335121"/>
                  <a:pt x="2276670" y="369332"/>
                </a:cubicBezTo>
                <a:cubicBezTo>
                  <a:pt x="2038574" y="403543"/>
                  <a:pt x="1931718" y="320796"/>
                  <a:pt x="1792877" y="369332"/>
                </a:cubicBezTo>
                <a:cubicBezTo>
                  <a:pt x="1654036" y="417868"/>
                  <a:pt x="1472130" y="363742"/>
                  <a:pt x="1223710" y="369332"/>
                </a:cubicBezTo>
                <a:cubicBezTo>
                  <a:pt x="975290" y="374922"/>
                  <a:pt x="891580" y="320291"/>
                  <a:pt x="739918" y="369332"/>
                </a:cubicBezTo>
                <a:cubicBezTo>
                  <a:pt x="588256" y="418373"/>
                  <a:pt x="282431" y="314562"/>
                  <a:pt x="0" y="369332"/>
                </a:cubicBezTo>
                <a:cubicBezTo>
                  <a:pt x="-36087" y="216784"/>
                  <a:pt x="20995" y="183984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Referencing (e.g. pronouns)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41DB86-B6B1-4D78-9525-2176DE582100}"/>
              </a:ext>
            </a:extLst>
          </p:cNvPr>
          <p:cNvSpPr txBox="1"/>
          <p:nvPr/>
        </p:nvSpPr>
        <p:spPr>
          <a:xfrm>
            <a:off x="1719942" y="2431483"/>
            <a:ext cx="1418253" cy="369332"/>
          </a:xfrm>
          <a:custGeom>
            <a:avLst/>
            <a:gdLst>
              <a:gd name="connsiteX0" fmla="*/ 0 w 1418253"/>
              <a:gd name="connsiteY0" fmla="*/ 0 h 369332"/>
              <a:gd name="connsiteX1" fmla="*/ 472751 w 1418253"/>
              <a:gd name="connsiteY1" fmla="*/ 0 h 369332"/>
              <a:gd name="connsiteX2" fmla="*/ 917137 w 1418253"/>
              <a:gd name="connsiteY2" fmla="*/ 0 h 369332"/>
              <a:gd name="connsiteX3" fmla="*/ 1418253 w 1418253"/>
              <a:gd name="connsiteY3" fmla="*/ 0 h 369332"/>
              <a:gd name="connsiteX4" fmla="*/ 1418253 w 1418253"/>
              <a:gd name="connsiteY4" fmla="*/ 369332 h 369332"/>
              <a:gd name="connsiteX5" fmla="*/ 945502 w 1418253"/>
              <a:gd name="connsiteY5" fmla="*/ 369332 h 369332"/>
              <a:gd name="connsiteX6" fmla="*/ 501116 w 1418253"/>
              <a:gd name="connsiteY6" fmla="*/ 369332 h 369332"/>
              <a:gd name="connsiteX7" fmla="*/ 0 w 1418253"/>
              <a:gd name="connsiteY7" fmla="*/ 369332 h 369332"/>
              <a:gd name="connsiteX8" fmla="*/ 0 w 1418253"/>
              <a:gd name="connsiteY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8253" h="369332" fill="none" extrusionOk="0">
                <a:moveTo>
                  <a:pt x="0" y="0"/>
                </a:moveTo>
                <a:cubicBezTo>
                  <a:pt x="202794" y="-5281"/>
                  <a:pt x="317951" y="14939"/>
                  <a:pt x="472751" y="0"/>
                </a:cubicBezTo>
                <a:cubicBezTo>
                  <a:pt x="627551" y="-14939"/>
                  <a:pt x="725001" y="20526"/>
                  <a:pt x="917137" y="0"/>
                </a:cubicBezTo>
                <a:cubicBezTo>
                  <a:pt x="1109273" y="-20526"/>
                  <a:pt x="1231711" y="19485"/>
                  <a:pt x="1418253" y="0"/>
                </a:cubicBezTo>
                <a:cubicBezTo>
                  <a:pt x="1427443" y="91339"/>
                  <a:pt x="1377238" y="216512"/>
                  <a:pt x="1418253" y="369332"/>
                </a:cubicBezTo>
                <a:cubicBezTo>
                  <a:pt x="1190285" y="387661"/>
                  <a:pt x="1048978" y="346514"/>
                  <a:pt x="945502" y="369332"/>
                </a:cubicBezTo>
                <a:cubicBezTo>
                  <a:pt x="842026" y="392150"/>
                  <a:pt x="707617" y="356674"/>
                  <a:pt x="501116" y="369332"/>
                </a:cubicBezTo>
                <a:cubicBezTo>
                  <a:pt x="294615" y="381990"/>
                  <a:pt x="212517" y="368431"/>
                  <a:pt x="0" y="369332"/>
                </a:cubicBezTo>
                <a:cubicBezTo>
                  <a:pt x="-32728" y="249911"/>
                  <a:pt x="38201" y="83111"/>
                  <a:pt x="0" y="0"/>
                </a:cubicBezTo>
                <a:close/>
              </a:path>
              <a:path w="1418253" h="369332" stroke="0" extrusionOk="0">
                <a:moveTo>
                  <a:pt x="0" y="0"/>
                </a:moveTo>
                <a:cubicBezTo>
                  <a:pt x="242372" y="-45489"/>
                  <a:pt x="365684" y="29756"/>
                  <a:pt x="486934" y="0"/>
                </a:cubicBezTo>
                <a:cubicBezTo>
                  <a:pt x="608184" y="-29756"/>
                  <a:pt x="822869" y="26752"/>
                  <a:pt x="931319" y="0"/>
                </a:cubicBezTo>
                <a:cubicBezTo>
                  <a:pt x="1039770" y="-26752"/>
                  <a:pt x="1240071" y="11404"/>
                  <a:pt x="1418253" y="0"/>
                </a:cubicBezTo>
                <a:cubicBezTo>
                  <a:pt x="1430000" y="169507"/>
                  <a:pt x="1401566" y="291971"/>
                  <a:pt x="1418253" y="369332"/>
                </a:cubicBezTo>
                <a:cubicBezTo>
                  <a:pt x="1314102" y="400582"/>
                  <a:pt x="1112772" y="338676"/>
                  <a:pt x="988050" y="369332"/>
                </a:cubicBezTo>
                <a:cubicBezTo>
                  <a:pt x="863328" y="399988"/>
                  <a:pt x="704504" y="350193"/>
                  <a:pt x="529481" y="369332"/>
                </a:cubicBezTo>
                <a:cubicBezTo>
                  <a:pt x="354458" y="388471"/>
                  <a:pt x="250198" y="363949"/>
                  <a:pt x="0" y="369332"/>
                </a:cubicBezTo>
                <a:cubicBezTo>
                  <a:pt x="-29879" y="206722"/>
                  <a:pt x="10880" y="148263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Ask why? 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DD5521-878B-487B-8537-AC8F1D095F15}"/>
              </a:ext>
            </a:extLst>
          </p:cNvPr>
          <p:cNvSpPr txBox="1"/>
          <p:nvPr/>
        </p:nvSpPr>
        <p:spPr>
          <a:xfrm>
            <a:off x="4173894" y="2046855"/>
            <a:ext cx="3085322" cy="369332"/>
          </a:xfrm>
          <a:custGeom>
            <a:avLst/>
            <a:gdLst>
              <a:gd name="connsiteX0" fmla="*/ 0 w 3085322"/>
              <a:gd name="connsiteY0" fmla="*/ 0 h 369332"/>
              <a:gd name="connsiteX1" fmla="*/ 545074 w 3085322"/>
              <a:gd name="connsiteY1" fmla="*/ 0 h 369332"/>
              <a:gd name="connsiteX2" fmla="*/ 1090147 w 3085322"/>
              <a:gd name="connsiteY2" fmla="*/ 0 h 369332"/>
              <a:gd name="connsiteX3" fmla="*/ 1511808 w 3085322"/>
              <a:gd name="connsiteY3" fmla="*/ 0 h 369332"/>
              <a:gd name="connsiteX4" fmla="*/ 1964322 w 3085322"/>
              <a:gd name="connsiteY4" fmla="*/ 0 h 369332"/>
              <a:gd name="connsiteX5" fmla="*/ 2385982 w 3085322"/>
              <a:gd name="connsiteY5" fmla="*/ 0 h 369332"/>
              <a:gd name="connsiteX6" fmla="*/ 3085322 w 3085322"/>
              <a:gd name="connsiteY6" fmla="*/ 0 h 369332"/>
              <a:gd name="connsiteX7" fmla="*/ 3085322 w 3085322"/>
              <a:gd name="connsiteY7" fmla="*/ 369332 h 369332"/>
              <a:gd name="connsiteX8" fmla="*/ 2571102 w 3085322"/>
              <a:gd name="connsiteY8" fmla="*/ 369332 h 369332"/>
              <a:gd name="connsiteX9" fmla="*/ 2149441 w 3085322"/>
              <a:gd name="connsiteY9" fmla="*/ 369332 h 369332"/>
              <a:gd name="connsiteX10" fmla="*/ 1635221 w 3085322"/>
              <a:gd name="connsiteY10" fmla="*/ 369332 h 369332"/>
              <a:gd name="connsiteX11" fmla="*/ 1090147 w 3085322"/>
              <a:gd name="connsiteY11" fmla="*/ 369332 h 369332"/>
              <a:gd name="connsiteX12" fmla="*/ 637633 w 3085322"/>
              <a:gd name="connsiteY12" fmla="*/ 369332 h 369332"/>
              <a:gd name="connsiteX13" fmla="*/ 0 w 3085322"/>
              <a:gd name="connsiteY13" fmla="*/ 369332 h 369332"/>
              <a:gd name="connsiteX14" fmla="*/ 0 w 3085322"/>
              <a:gd name="connsiteY1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85322" h="369332" fill="none" extrusionOk="0">
                <a:moveTo>
                  <a:pt x="0" y="0"/>
                </a:moveTo>
                <a:cubicBezTo>
                  <a:pt x="270238" y="-44842"/>
                  <a:pt x="426006" y="41958"/>
                  <a:pt x="545074" y="0"/>
                </a:cubicBezTo>
                <a:cubicBezTo>
                  <a:pt x="664142" y="-41958"/>
                  <a:pt x="911945" y="24589"/>
                  <a:pt x="1090147" y="0"/>
                </a:cubicBezTo>
                <a:cubicBezTo>
                  <a:pt x="1268349" y="-24589"/>
                  <a:pt x="1380034" y="22435"/>
                  <a:pt x="1511808" y="0"/>
                </a:cubicBezTo>
                <a:cubicBezTo>
                  <a:pt x="1643582" y="-22435"/>
                  <a:pt x="1868171" y="18641"/>
                  <a:pt x="1964322" y="0"/>
                </a:cubicBezTo>
                <a:cubicBezTo>
                  <a:pt x="2060473" y="-18641"/>
                  <a:pt x="2266650" y="29764"/>
                  <a:pt x="2385982" y="0"/>
                </a:cubicBezTo>
                <a:cubicBezTo>
                  <a:pt x="2505314" y="-29764"/>
                  <a:pt x="2878106" y="61554"/>
                  <a:pt x="3085322" y="0"/>
                </a:cubicBezTo>
                <a:cubicBezTo>
                  <a:pt x="3104550" y="143975"/>
                  <a:pt x="3067628" y="273988"/>
                  <a:pt x="3085322" y="369332"/>
                </a:cubicBezTo>
                <a:cubicBezTo>
                  <a:pt x="2953359" y="427120"/>
                  <a:pt x="2825615" y="333553"/>
                  <a:pt x="2571102" y="369332"/>
                </a:cubicBezTo>
                <a:cubicBezTo>
                  <a:pt x="2316589" y="405111"/>
                  <a:pt x="2236212" y="367452"/>
                  <a:pt x="2149441" y="369332"/>
                </a:cubicBezTo>
                <a:cubicBezTo>
                  <a:pt x="2062670" y="371212"/>
                  <a:pt x="1751741" y="327398"/>
                  <a:pt x="1635221" y="369332"/>
                </a:cubicBezTo>
                <a:cubicBezTo>
                  <a:pt x="1518701" y="411266"/>
                  <a:pt x="1272362" y="313051"/>
                  <a:pt x="1090147" y="369332"/>
                </a:cubicBezTo>
                <a:cubicBezTo>
                  <a:pt x="907932" y="425613"/>
                  <a:pt x="789482" y="348778"/>
                  <a:pt x="637633" y="369332"/>
                </a:cubicBezTo>
                <a:cubicBezTo>
                  <a:pt x="485784" y="389886"/>
                  <a:pt x="297142" y="323046"/>
                  <a:pt x="0" y="369332"/>
                </a:cubicBezTo>
                <a:cubicBezTo>
                  <a:pt x="-19119" y="250537"/>
                  <a:pt x="23570" y="81996"/>
                  <a:pt x="0" y="0"/>
                </a:cubicBezTo>
                <a:close/>
              </a:path>
              <a:path w="3085322" h="369332" stroke="0" extrusionOk="0">
                <a:moveTo>
                  <a:pt x="0" y="0"/>
                </a:moveTo>
                <a:cubicBezTo>
                  <a:pt x="115746" y="-59398"/>
                  <a:pt x="431152" y="25977"/>
                  <a:pt x="545074" y="0"/>
                </a:cubicBezTo>
                <a:cubicBezTo>
                  <a:pt x="658996" y="-25977"/>
                  <a:pt x="881165" y="13967"/>
                  <a:pt x="997587" y="0"/>
                </a:cubicBezTo>
                <a:cubicBezTo>
                  <a:pt x="1114009" y="-13967"/>
                  <a:pt x="1399503" y="53896"/>
                  <a:pt x="1511808" y="0"/>
                </a:cubicBezTo>
                <a:cubicBezTo>
                  <a:pt x="1624113" y="-53896"/>
                  <a:pt x="1867525" y="44452"/>
                  <a:pt x="1964322" y="0"/>
                </a:cubicBezTo>
                <a:cubicBezTo>
                  <a:pt x="2061119" y="-44452"/>
                  <a:pt x="2307616" y="2057"/>
                  <a:pt x="2540248" y="0"/>
                </a:cubicBezTo>
                <a:cubicBezTo>
                  <a:pt x="2772880" y="-2057"/>
                  <a:pt x="2822605" y="41053"/>
                  <a:pt x="3085322" y="0"/>
                </a:cubicBezTo>
                <a:cubicBezTo>
                  <a:pt x="3087781" y="93290"/>
                  <a:pt x="3084305" y="190819"/>
                  <a:pt x="3085322" y="369332"/>
                </a:cubicBezTo>
                <a:cubicBezTo>
                  <a:pt x="2929196" y="408018"/>
                  <a:pt x="2738677" y="319930"/>
                  <a:pt x="2632808" y="369332"/>
                </a:cubicBezTo>
                <a:cubicBezTo>
                  <a:pt x="2526939" y="418734"/>
                  <a:pt x="2266436" y="340561"/>
                  <a:pt x="2118588" y="369332"/>
                </a:cubicBezTo>
                <a:cubicBezTo>
                  <a:pt x="1970740" y="398103"/>
                  <a:pt x="1829157" y="333843"/>
                  <a:pt x="1696927" y="369332"/>
                </a:cubicBezTo>
                <a:cubicBezTo>
                  <a:pt x="1564697" y="404821"/>
                  <a:pt x="1359113" y="355652"/>
                  <a:pt x="1151854" y="369332"/>
                </a:cubicBezTo>
                <a:cubicBezTo>
                  <a:pt x="944595" y="383012"/>
                  <a:pt x="854057" y="348377"/>
                  <a:pt x="730193" y="369332"/>
                </a:cubicBezTo>
                <a:cubicBezTo>
                  <a:pt x="606329" y="390287"/>
                  <a:pt x="226335" y="295113"/>
                  <a:pt x="0" y="369332"/>
                </a:cubicBezTo>
                <a:cubicBezTo>
                  <a:pt x="-3305" y="263619"/>
                  <a:pt x="21572" y="94566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Can it be rewritten? Register?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6FFEB4-C003-49AE-8813-E9D9C125D364}"/>
              </a:ext>
            </a:extLst>
          </p:cNvPr>
          <p:cNvSpPr txBox="1"/>
          <p:nvPr/>
        </p:nvSpPr>
        <p:spPr>
          <a:xfrm>
            <a:off x="6802017" y="4059259"/>
            <a:ext cx="3153746" cy="369332"/>
          </a:xfrm>
          <a:custGeom>
            <a:avLst/>
            <a:gdLst>
              <a:gd name="connsiteX0" fmla="*/ 0 w 3153746"/>
              <a:gd name="connsiteY0" fmla="*/ 0 h 369332"/>
              <a:gd name="connsiteX1" fmla="*/ 557162 w 3153746"/>
              <a:gd name="connsiteY1" fmla="*/ 0 h 369332"/>
              <a:gd name="connsiteX2" fmla="*/ 1114324 w 3153746"/>
              <a:gd name="connsiteY2" fmla="*/ 0 h 369332"/>
              <a:gd name="connsiteX3" fmla="*/ 1545336 w 3153746"/>
              <a:gd name="connsiteY3" fmla="*/ 0 h 369332"/>
              <a:gd name="connsiteX4" fmla="*/ 2007885 w 3153746"/>
              <a:gd name="connsiteY4" fmla="*/ 0 h 369332"/>
              <a:gd name="connsiteX5" fmla="*/ 2438897 w 3153746"/>
              <a:gd name="connsiteY5" fmla="*/ 0 h 369332"/>
              <a:gd name="connsiteX6" fmla="*/ 3153746 w 3153746"/>
              <a:gd name="connsiteY6" fmla="*/ 0 h 369332"/>
              <a:gd name="connsiteX7" fmla="*/ 3153746 w 3153746"/>
              <a:gd name="connsiteY7" fmla="*/ 369332 h 369332"/>
              <a:gd name="connsiteX8" fmla="*/ 2628122 w 3153746"/>
              <a:gd name="connsiteY8" fmla="*/ 369332 h 369332"/>
              <a:gd name="connsiteX9" fmla="*/ 2197110 w 3153746"/>
              <a:gd name="connsiteY9" fmla="*/ 369332 h 369332"/>
              <a:gd name="connsiteX10" fmla="*/ 1671485 w 3153746"/>
              <a:gd name="connsiteY10" fmla="*/ 369332 h 369332"/>
              <a:gd name="connsiteX11" fmla="*/ 1114324 w 3153746"/>
              <a:gd name="connsiteY11" fmla="*/ 369332 h 369332"/>
              <a:gd name="connsiteX12" fmla="*/ 651774 w 3153746"/>
              <a:gd name="connsiteY12" fmla="*/ 369332 h 369332"/>
              <a:gd name="connsiteX13" fmla="*/ 0 w 3153746"/>
              <a:gd name="connsiteY13" fmla="*/ 369332 h 369332"/>
              <a:gd name="connsiteX14" fmla="*/ 0 w 3153746"/>
              <a:gd name="connsiteY1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53746" h="369332" fill="none" extrusionOk="0">
                <a:moveTo>
                  <a:pt x="0" y="0"/>
                </a:moveTo>
                <a:cubicBezTo>
                  <a:pt x="157797" y="-52333"/>
                  <a:pt x="420006" y="34107"/>
                  <a:pt x="557162" y="0"/>
                </a:cubicBezTo>
                <a:cubicBezTo>
                  <a:pt x="694318" y="-34107"/>
                  <a:pt x="990734" y="17633"/>
                  <a:pt x="1114324" y="0"/>
                </a:cubicBezTo>
                <a:cubicBezTo>
                  <a:pt x="1237914" y="-17633"/>
                  <a:pt x="1402920" y="7992"/>
                  <a:pt x="1545336" y="0"/>
                </a:cubicBezTo>
                <a:cubicBezTo>
                  <a:pt x="1687752" y="-7992"/>
                  <a:pt x="1899000" y="37863"/>
                  <a:pt x="2007885" y="0"/>
                </a:cubicBezTo>
                <a:cubicBezTo>
                  <a:pt x="2116770" y="-37863"/>
                  <a:pt x="2296673" y="29954"/>
                  <a:pt x="2438897" y="0"/>
                </a:cubicBezTo>
                <a:cubicBezTo>
                  <a:pt x="2581121" y="-29954"/>
                  <a:pt x="2814879" y="6914"/>
                  <a:pt x="3153746" y="0"/>
                </a:cubicBezTo>
                <a:cubicBezTo>
                  <a:pt x="3172974" y="143975"/>
                  <a:pt x="3136052" y="273988"/>
                  <a:pt x="3153746" y="369332"/>
                </a:cubicBezTo>
                <a:cubicBezTo>
                  <a:pt x="2896341" y="405231"/>
                  <a:pt x="2741517" y="357410"/>
                  <a:pt x="2628122" y="369332"/>
                </a:cubicBezTo>
                <a:cubicBezTo>
                  <a:pt x="2514727" y="381254"/>
                  <a:pt x="2297097" y="337957"/>
                  <a:pt x="2197110" y="369332"/>
                </a:cubicBezTo>
                <a:cubicBezTo>
                  <a:pt x="2097123" y="400707"/>
                  <a:pt x="1869225" y="314235"/>
                  <a:pt x="1671485" y="369332"/>
                </a:cubicBezTo>
                <a:cubicBezTo>
                  <a:pt x="1473745" y="424429"/>
                  <a:pt x="1314696" y="320106"/>
                  <a:pt x="1114324" y="369332"/>
                </a:cubicBezTo>
                <a:cubicBezTo>
                  <a:pt x="913952" y="418558"/>
                  <a:pt x="832345" y="317876"/>
                  <a:pt x="651774" y="369332"/>
                </a:cubicBezTo>
                <a:cubicBezTo>
                  <a:pt x="471203" y="420788"/>
                  <a:pt x="171099" y="307588"/>
                  <a:pt x="0" y="369332"/>
                </a:cubicBezTo>
                <a:cubicBezTo>
                  <a:pt x="-19119" y="250537"/>
                  <a:pt x="23570" y="81996"/>
                  <a:pt x="0" y="0"/>
                </a:cubicBezTo>
                <a:close/>
              </a:path>
              <a:path w="3153746" h="369332" stroke="0" extrusionOk="0">
                <a:moveTo>
                  <a:pt x="0" y="0"/>
                </a:moveTo>
                <a:cubicBezTo>
                  <a:pt x="201204" y="-30031"/>
                  <a:pt x="290489" y="35255"/>
                  <a:pt x="557162" y="0"/>
                </a:cubicBezTo>
                <a:cubicBezTo>
                  <a:pt x="823835" y="-35255"/>
                  <a:pt x="867850" y="34439"/>
                  <a:pt x="1019711" y="0"/>
                </a:cubicBezTo>
                <a:cubicBezTo>
                  <a:pt x="1171572" y="-34439"/>
                  <a:pt x="1380762" y="10008"/>
                  <a:pt x="1545336" y="0"/>
                </a:cubicBezTo>
                <a:cubicBezTo>
                  <a:pt x="1709911" y="-10008"/>
                  <a:pt x="1816326" y="26117"/>
                  <a:pt x="2007885" y="0"/>
                </a:cubicBezTo>
                <a:cubicBezTo>
                  <a:pt x="2199444" y="-26117"/>
                  <a:pt x="2405026" y="1675"/>
                  <a:pt x="2596584" y="0"/>
                </a:cubicBezTo>
                <a:cubicBezTo>
                  <a:pt x="2788142" y="-1675"/>
                  <a:pt x="2897476" y="38044"/>
                  <a:pt x="3153746" y="0"/>
                </a:cubicBezTo>
                <a:cubicBezTo>
                  <a:pt x="3156205" y="93290"/>
                  <a:pt x="3152729" y="190819"/>
                  <a:pt x="3153746" y="369332"/>
                </a:cubicBezTo>
                <a:cubicBezTo>
                  <a:pt x="2975913" y="374870"/>
                  <a:pt x="2906132" y="351052"/>
                  <a:pt x="2691197" y="369332"/>
                </a:cubicBezTo>
                <a:cubicBezTo>
                  <a:pt x="2476262" y="387612"/>
                  <a:pt x="2383894" y="341435"/>
                  <a:pt x="2165572" y="369332"/>
                </a:cubicBezTo>
                <a:cubicBezTo>
                  <a:pt x="1947250" y="397229"/>
                  <a:pt x="1884392" y="346047"/>
                  <a:pt x="1734560" y="369332"/>
                </a:cubicBezTo>
                <a:cubicBezTo>
                  <a:pt x="1584728" y="392617"/>
                  <a:pt x="1319683" y="314885"/>
                  <a:pt x="1177399" y="369332"/>
                </a:cubicBezTo>
                <a:cubicBezTo>
                  <a:pt x="1035115" y="423779"/>
                  <a:pt x="888499" y="330680"/>
                  <a:pt x="746387" y="369332"/>
                </a:cubicBezTo>
                <a:cubicBezTo>
                  <a:pt x="604275" y="407984"/>
                  <a:pt x="224318" y="284652"/>
                  <a:pt x="0" y="369332"/>
                </a:cubicBezTo>
                <a:cubicBezTo>
                  <a:pt x="-3305" y="263619"/>
                  <a:pt x="21572" y="94566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Are any words omitted? Why?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E5DF5-B99A-4004-B6C2-5EEB15762B4D}"/>
              </a:ext>
            </a:extLst>
          </p:cNvPr>
          <p:cNvSpPr txBox="1"/>
          <p:nvPr/>
        </p:nvSpPr>
        <p:spPr>
          <a:xfrm>
            <a:off x="1940766" y="3006433"/>
            <a:ext cx="3085322" cy="646331"/>
          </a:xfrm>
          <a:custGeom>
            <a:avLst/>
            <a:gdLst>
              <a:gd name="connsiteX0" fmla="*/ 0 w 3085322"/>
              <a:gd name="connsiteY0" fmla="*/ 0 h 646331"/>
              <a:gd name="connsiteX1" fmla="*/ 421661 w 3085322"/>
              <a:gd name="connsiteY1" fmla="*/ 0 h 646331"/>
              <a:gd name="connsiteX2" fmla="*/ 874175 w 3085322"/>
              <a:gd name="connsiteY2" fmla="*/ 0 h 646331"/>
              <a:gd name="connsiteX3" fmla="*/ 1295835 w 3085322"/>
              <a:gd name="connsiteY3" fmla="*/ 0 h 646331"/>
              <a:gd name="connsiteX4" fmla="*/ 1779202 w 3085322"/>
              <a:gd name="connsiteY4" fmla="*/ 0 h 646331"/>
              <a:gd name="connsiteX5" fmla="*/ 2200863 w 3085322"/>
              <a:gd name="connsiteY5" fmla="*/ 0 h 646331"/>
              <a:gd name="connsiteX6" fmla="*/ 3085322 w 3085322"/>
              <a:gd name="connsiteY6" fmla="*/ 0 h 646331"/>
              <a:gd name="connsiteX7" fmla="*/ 3085322 w 3085322"/>
              <a:gd name="connsiteY7" fmla="*/ 329629 h 646331"/>
              <a:gd name="connsiteX8" fmla="*/ 3085322 w 3085322"/>
              <a:gd name="connsiteY8" fmla="*/ 646331 h 646331"/>
              <a:gd name="connsiteX9" fmla="*/ 2509395 w 3085322"/>
              <a:gd name="connsiteY9" fmla="*/ 646331 h 646331"/>
              <a:gd name="connsiteX10" fmla="*/ 2056881 w 3085322"/>
              <a:gd name="connsiteY10" fmla="*/ 646331 h 646331"/>
              <a:gd name="connsiteX11" fmla="*/ 1573514 w 3085322"/>
              <a:gd name="connsiteY11" fmla="*/ 646331 h 646331"/>
              <a:gd name="connsiteX12" fmla="*/ 1151854 w 3085322"/>
              <a:gd name="connsiteY12" fmla="*/ 646331 h 646331"/>
              <a:gd name="connsiteX13" fmla="*/ 730193 w 3085322"/>
              <a:gd name="connsiteY13" fmla="*/ 646331 h 646331"/>
              <a:gd name="connsiteX14" fmla="*/ 0 w 3085322"/>
              <a:gd name="connsiteY14" fmla="*/ 646331 h 646331"/>
              <a:gd name="connsiteX15" fmla="*/ 0 w 3085322"/>
              <a:gd name="connsiteY15" fmla="*/ 329629 h 646331"/>
              <a:gd name="connsiteX16" fmla="*/ 0 w 3085322"/>
              <a:gd name="connsiteY16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85322" h="646331" fill="none" extrusionOk="0">
                <a:moveTo>
                  <a:pt x="0" y="0"/>
                </a:moveTo>
                <a:cubicBezTo>
                  <a:pt x="122881" y="-37878"/>
                  <a:pt x="289887" y="22435"/>
                  <a:pt x="421661" y="0"/>
                </a:cubicBezTo>
                <a:cubicBezTo>
                  <a:pt x="553435" y="-22435"/>
                  <a:pt x="778024" y="18641"/>
                  <a:pt x="874175" y="0"/>
                </a:cubicBezTo>
                <a:cubicBezTo>
                  <a:pt x="970326" y="-18641"/>
                  <a:pt x="1176503" y="29764"/>
                  <a:pt x="1295835" y="0"/>
                </a:cubicBezTo>
                <a:cubicBezTo>
                  <a:pt x="1415167" y="-29764"/>
                  <a:pt x="1639530" y="45750"/>
                  <a:pt x="1779202" y="0"/>
                </a:cubicBezTo>
                <a:cubicBezTo>
                  <a:pt x="1918874" y="-45750"/>
                  <a:pt x="2049892" y="43544"/>
                  <a:pt x="2200863" y="0"/>
                </a:cubicBezTo>
                <a:cubicBezTo>
                  <a:pt x="2351834" y="-43544"/>
                  <a:pt x="2704791" y="45094"/>
                  <a:pt x="3085322" y="0"/>
                </a:cubicBezTo>
                <a:cubicBezTo>
                  <a:pt x="3114107" y="77547"/>
                  <a:pt x="3050389" y="234695"/>
                  <a:pt x="3085322" y="329629"/>
                </a:cubicBezTo>
                <a:cubicBezTo>
                  <a:pt x="3120255" y="424563"/>
                  <a:pt x="3081478" y="511515"/>
                  <a:pt x="3085322" y="646331"/>
                </a:cubicBezTo>
                <a:cubicBezTo>
                  <a:pt x="2875437" y="703840"/>
                  <a:pt x="2725464" y="601653"/>
                  <a:pt x="2509395" y="646331"/>
                </a:cubicBezTo>
                <a:cubicBezTo>
                  <a:pt x="2293326" y="691009"/>
                  <a:pt x="2208730" y="625777"/>
                  <a:pt x="2056881" y="646331"/>
                </a:cubicBezTo>
                <a:cubicBezTo>
                  <a:pt x="1905032" y="666885"/>
                  <a:pt x="1689517" y="638710"/>
                  <a:pt x="1573514" y="646331"/>
                </a:cubicBezTo>
                <a:cubicBezTo>
                  <a:pt x="1457511" y="653952"/>
                  <a:pt x="1331139" y="604782"/>
                  <a:pt x="1151854" y="646331"/>
                </a:cubicBezTo>
                <a:cubicBezTo>
                  <a:pt x="972569" y="687880"/>
                  <a:pt x="922291" y="638462"/>
                  <a:pt x="730193" y="646331"/>
                </a:cubicBezTo>
                <a:cubicBezTo>
                  <a:pt x="538095" y="654200"/>
                  <a:pt x="266227" y="642081"/>
                  <a:pt x="0" y="646331"/>
                </a:cubicBezTo>
                <a:cubicBezTo>
                  <a:pt x="-32733" y="551031"/>
                  <a:pt x="18721" y="428936"/>
                  <a:pt x="0" y="329629"/>
                </a:cubicBezTo>
                <a:cubicBezTo>
                  <a:pt x="-18721" y="230322"/>
                  <a:pt x="10049" y="141272"/>
                  <a:pt x="0" y="0"/>
                </a:cubicBezTo>
                <a:close/>
              </a:path>
              <a:path w="3085322" h="646331" stroke="0" extrusionOk="0">
                <a:moveTo>
                  <a:pt x="0" y="0"/>
                </a:moveTo>
                <a:cubicBezTo>
                  <a:pt x="115746" y="-59398"/>
                  <a:pt x="431152" y="25977"/>
                  <a:pt x="545074" y="0"/>
                </a:cubicBezTo>
                <a:cubicBezTo>
                  <a:pt x="658996" y="-25977"/>
                  <a:pt x="881165" y="13967"/>
                  <a:pt x="997587" y="0"/>
                </a:cubicBezTo>
                <a:cubicBezTo>
                  <a:pt x="1114009" y="-13967"/>
                  <a:pt x="1399503" y="53896"/>
                  <a:pt x="1511808" y="0"/>
                </a:cubicBezTo>
                <a:cubicBezTo>
                  <a:pt x="1624113" y="-53896"/>
                  <a:pt x="1867525" y="44452"/>
                  <a:pt x="1964322" y="0"/>
                </a:cubicBezTo>
                <a:cubicBezTo>
                  <a:pt x="2061119" y="-44452"/>
                  <a:pt x="2307616" y="2057"/>
                  <a:pt x="2540248" y="0"/>
                </a:cubicBezTo>
                <a:cubicBezTo>
                  <a:pt x="2772880" y="-2057"/>
                  <a:pt x="2822605" y="41053"/>
                  <a:pt x="3085322" y="0"/>
                </a:cubicBezTo>
                <a:cubicBezTo>
                  <a:pt x="3115763" y="148829"/>
                  <a:pt x="3047378" y="220621"/>
                  <a:pt x="3085322" y="323166"/>
                </a:cubicBezTo>
                <a:cubicBezTo>
                  <a:pt x="3123266" y="425711"/>
                  <a:pt x="3048894" y="574390"/>
                  <a:pt x="3085322" y="646331"/>
                </a:cubicBezTo>
                <a:cubicBezTo>
                  <a:pt x="2943529" y="687621"/>
                  <a:pt x="2676238" y="589221"/>
                  <a:pt x="2509395" y="646331"/>
                </a:cubicBezTo>
                <a:cubicBezTo>
                  <a:pt x="2342552" y="703441"/>
                  <a:pt x="2219161" y="600979"/>
                  <a:pt x="2087735" y="646331"/>
                </a:cubicBezTo>
                <a:cubicBezTo>
                  <a:pt x="1956309" y="691683"/>
                  <a:pt x="1754644" y="640042"/>
                  <a:pt x="1542661" y="646331"/>
                </a:cubicBezTo>
                <a:cubicBezTo>
                  <a:pt x="1330678" y="652620"/>
                  <a:pt x="1244864" y="625376"/>
                  <a:pt x="1121000" y="646331"/>
                </a:cubicBezTo>
                <a:cubicBezTo>
                  <a:pt x="997136" y="667286"/>
                  <a:pt x="871444" y="620750"/>
                  <a:pt x="699340" y="646331"/>
                </a:cubicBezTo>
                <a:cubicBezTo>
                  <a:pt x="527236" y="671912"/>
                  <a:pt x="243094" y="571821"/>
                  <a:pt x="0" y="646331"/>
                </a:cubicBezTo>
                <a:cubicBezTo>
                  <a:pt x="-25615" y="518454"/>
                  <a:pt x="7678" y="466845"/>
                  <a:pt x="0" y="323166"/>
                </a:cubicBezTo>
                <a:cubicBezTo>
                  <a:pt x="-7678" y="179487"/>
                  <a:pt x="5990" y="73305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Are there similar language points with different uses?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31D35F-499B-4CEA-88FC-A62CD9BC743A}"/>
              </a:ext>
            </a:extLst>
          </p:cNvPr>
          <p:cNvSpPr txBox="1"/>
          <p:nvPr/>
        </p:nvSpPr>
        <p:spPr>
          <a:xfrm>
            <a:off x="7806612" y="1785152"/>
            <a:ext cx="3085322" cy="646331"/>
          </a:xfrm>
          <a:custGeom>
            <a:avLst/>
            <a:gdLst>
              <a:gd name="connsiteX0" fmla="*/ 0 w 3085322"/>
              <a:gd name="connsiteY0" fmla="*/ 0 h 646331"/>
              <a:gd name="connsiteX1" fmla="*/ 421661 w 3085322"/>
              <a:gd name="connsiteY1" fmla="*/ 0 h 646331"/>
              <a:gd name="connsiteX2" fmla="*/ 874175 w 3085322"/>
              <a:gd name="connsiteY2" fmla="*/ 0 h 646331"/>
              <a:gd name="connsiteX3" fmla="*/ 1295835 w 3085322"/>
              <a:gd name="connsiteY3" fmla="*/ 0 h 646331"/>
              <a:gd name="connsiteX4" fmla="*/ 1779202 w 3085322"/>
              <a:gd name="connsiteY4" fmla="*/ 0 h 646331"/>
              <a:gd name="connsiteX5" fmla="*/ 2200863 w 3085322"/>
              <a:gd name="connsiteY5" fmla="*/ 0 h 646331"/>
              <a:gd name="connsiteX6" fmla="*/ 3085322 w 3085322"/>
              <a:gd name="connsiteY6" fmla="*/ 0 h 646331"/>
              <a:gd name="connsiteX7" fmla="*/ 3085322 w 3085322"/>
              <a:gd name="connsiteY7" fmla="*/ 329629 h 646331"/>
              <a:gd name="connsiteX8" fmla="*/ 3085322 w 3085322"/>
              <a:gd name="connsiteY8" fmla="*/ 646331 h 646331"/>
              <a:gd name="connsiteX9" fmla="*/ 2509395 w 3085322"/>
              <a:gd name="connsiteY9" fmla="*/ 646331 h 646331"/>
              <a:gd name="connsiteX10" fmla="*/ 2056881 w 3085322"/>
              <a:gd name="connsiteY10" fmla="*/ 646331 h 646331"/>
              <a:gd name="connsiteX11" fmla="*/ 1573514 w 3085322"/>
              <a:gd name="connsiteY11" fmla="*/ 646331 h 646331"/>
              <a:gd name="connsiteX12" fmla="*/ 1151854 w 3085322"/>
              <a:gd name="connsiteY12" fmla="*/ 646331 h 646331"/>
              <a:gd name="connsiteX13" fmla="*/ 730193 w 3085322"/>
              <a:gd name="connsiteY13" fmla="*/ 646331 h 646331"/>
              <a:gd name="connsiteX14" fmla="*/ 0 w 3085322"/>
              <a:gd name="connsiteY14" fmla="*/ 646331 h 646331"/>
              <a:gd name="connsiteX15" fmla="*/ 0 w 3085322"/>
              <a:gd name="connsiteY15" fmla="*/ 329629 h 646331"/>
              <a:gd name="connsiteX16" fmla="*/ 0 w 3085322"/>
              <a:gd name="connsiteY16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85322" h="646331" fill="none" extrusionOk="0">
                <a:moveTo>
                  <a:pt x="0" y="0"/>
                </a:moveTo>
                <a:cubicBezTo>
                  <a:pt x="122881" y="-37878"/>
                  <a:pt x="289887" y="22435"/>
                  <a:pt x="421661" y="0"/>
                </a:cubicBezTo>
                <a:cubicBezTo>
                  <a:pt x="553435" y="-22435"/>
                  <a:pt x="778024" y="18641"/>
                  <a:pt x="874175" y="0"/>
                </a:cubicBezTo>
                <a:cubicBezTo>
                  <a:pt x="970326" y="-18641"/>
                  <a:pt x="1176503" y="29764"/>
                  <a:pt x="1295835" y="0"/>
                </a:cubicBezTo>
                <a:cubicBezTo>
                  <a:pt x="1415167" y="-29764"/>
                  <a:pt x="1639530" y="45750"/>
                  <a:pt x="1779202" y="0"/>
                </a:cubicBezTo>
                <a:cubicBezTo>
                  <a:pt x="1918874" y="-45750"/>
                  <a:pt x="2049892" y="43544"/>
                  <a:pt x="2200863" y="0"/>
                </a:cubicBezTo>
                <a:cubicBezTo>
                  <a:pt x="2351834" y="-43544"/>
                  <a:pt x="2704791" y="45094"/>
                  <a:pt x="3085322" y="0"/>
                </a:cubicBezTo>
                <a:cubicBezTo>
                  <a:pt x="3114107" y="77547"/>
                  <a:pt x="3050389" y="234695"/>
                  <a:pt x="3085322" y="329629"/>
                </a:cubicBezTo>
                <a:cubicBezTo>
                  <a:pt x="3120255" y="424563"/>
                  <a:pt x="3081478" y="511515"/>
                  <a:pt x="3085322" y="646331"/>
                </a:cubicBezTo>
                <a:cubicBezTo>
                  <a:pt x="2875437" y="703840"/>
                  <a:pt x="2725464" y="601653"/>
                  <a:pt x="2509395" y="646331"/>
                </a:cubicBezTo>
                <a:cubicBezTo>
                  <a:pt x="2293326" y="691009"/>
                  <a:pt x="2208730" y="625777"/>
                  <a:pt x="2056881" y="646331"/>
                </a:cubicBezTo>
                <a:cubicBezTo>
                  <a:pt x="1905032" y="666885"/>
                  <a:pt x="1689517" y="638710"/>
                  <a:pt x="1573514" y="646331"/>
                </a:cubicBezTo>
                <a:cubicBezTo>
                  <a:pt x="1457511" y="653952"/>
                  <a:pt x="1331139" y="604782"/>
                  <a:pt x="1151854" y="646331"/>
                </a:cubicBezTo>
                <a:cubicBezTo>
                  <a:pt x="972569" y="687880"/>
                  <a:pt x="922291" y="638462"/>
                  <a:pt x="730193" y="646331"/>
                </a:cubicBezTo>
                <a:cubicBezTo>
                  <a:pt x="538095" y="654200"/>
                  <a:pt x="266227" y="642081"/>
                  <a:pt x="0" y="646331"/>
                </a:cubicBezTo>
                <a:cubicBezTo>
                  <a:pt x="-32733" y="551031"/>
                  <a:pt x="18721" y="428936"/>
                  <a:pt x="0" y="329629"/>
                </a:cubicBezTo>
                <a:cubicBezTo>
                  <a:pt x="-18721" y="230322"/>
                  <a:pt x="10049" y="141272"/>
                  <a:pt x="0" y="0"/>
                </a:cubicBezTo>
                <a:close/>
              </a:path>
              <a:path w="3085322" h="646331" stroke="0" extrusionOk="0">
                <a:moveTo>
                  <a:pt x="0" y="0"/>
                </a:moveTo>
                <a:cubicBezTo>
                  <a:pt x="115746" y="-59398"/>
                  <a:pt x="431152" y="25977"/>
                  <a:pt x="545074" y="0"/>
                </a:cubicBezTo>
                <a:cubicBezTo>
                  <a:pt x="658996" y="-25977"/>
                  <a:pt x="881165" y="13967"/>
                  <a:pt x="997587" y="0"/>
                </a:cubicBezTo>
                <a:cubicBezTo>
                  <a:pt x="1114009" y="-13967"/>
                  <a:pt x="1399503" y="53896"/>
                  <a:pt x="1511808" y="0"/>
                </a:cubicBezTo>
                <a:cubicBezTo>
                  <a:pt x="1624113" y="-53896"/>
                  <a:pt x="1867525" y="44452"/>
                  <a:pt x="1964322" y="0"/>
                </a:cubicBezTo>
                <a:cubicBezTo>
                  <a:pt x="2061119" y="-44452"/>
                  <a:pt x="2307616" y="2057"/>
                  <a:pt x="2540248" y="0"/>
                </a:cubicBezTo>
                <a:cubicBezTo>
                  <a:pt x="2772880" y="-2057"/>
                  <a:pt x="2822605" y="41053"/>
                  <a:pt x="3085322" y="0"/>
                </a:cubicBezTo>
                <a:cubicBezTo>
                  <a:pt x="3115763" y="148829"/>
                  <a:pt x="3047378" y="220621"/>
                  <a:pt x="3085322" y="323166"/>
                </a:cubicBezTo>
                <a:cubicBezTo>
                  <a:pt x="3123266" y="425711"/>
                  <a:pt x="3048894" y="574390"/>
                  <a:pt x="3085322" y="646331"/>
                </a:cubicBezTo>
                <a:cubicBezTo>
                  <a:pt x="2943529" y="687621"/>
                  <a:pt x="2676238" y="589221"/>
                  <a:pt x="2509395" y="646331"/>
                </a:cubicBezTo>
                <a:cubicBezTo>
                  <a:pt x="2342552" y="703441"/>
                  <a:pt x="2219161" y="600979"/>
                  <a:pt x="2087735" y="646331"/>
                </a:cubicBezTo>
                <a:cubicBezTo>
                  <a:pt x="1956309" y="691683"/>
                  <a:pt x="1754644" y="640042"/>
                  <a:pt x="1542661" y="646331"/>
                </a:cubicBezTo>
                <a:cubicBezTo>
                  <a:pt x="1330678" y="652620"/>
                  <a:pt x="1244864" y="625376"/>
                  <a:pt x="1121000" y="646331"/>
                </a:cubicBezTo>
                <a:cubicBezTo>
                  <a:pt x="997136" y="667286"/>
                  <a:pt x="871444" y="620750"/>
                  <a:pt x="699340" y="646331"/>
                </a:cubicBezTo>
                <a:cubicBezTo>
                  <a:pt x="527236" y="671912"/>
                  <a:pt x="243094" y="571821"/>
                  <a:pt x="0" y="646331"/>
                </a:cubicBezTo>
                <a:cubicBezTo>
                  <a:pt x="-25615" y="518454"/>
                  <a:pt x="7678" y="466845"/>
                  <a:pt x="0" y="323166"/>
                </a:cubicBezTo>
                <a:cubicBezTo>
                  <a:pt x="-7678" y="179487"/>
                  <a:pt x="5990" y="73305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Are there any nice chunks that can be repurposed? 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5A1637-E0CB-40BE-8753-9D03BC1ACAA6}"/>
              </a:ext>
            </a:extLst>
          </p:cNvPr>
          <p:cNvSpPr txBox="1"/>
          <p:nvPr/>
        </p:nvSpPr>
        <p:spPr>
          <a:xfrm>
            <a:off x="5327780" y="2907515"/>
            <a:ext cx="3085322" cy="646331"/>
          </a:xfrm>
          <a:custGeom>
            <a:avLst/>
            <a:gdLst>
              <a:gd name="connsiteX0" fmla="*/ 0 w 3085322"/>
              <a:gd name="connsiteY0" fmla="*/ 0 h 646331"/>
              <a:gd name="connsiteX1" fmla="*/ 421661 w 3085322"/>
              <a:gd name="connsiteY1" fmla="*/ 0 h 646331"/>
              <a:gd name="connsiteX2" fmla="*/ 874175 w 3085322"/>
              <a:gd name="connsiteY2" fmla="*/ 0 h 646331"/>
              <a:gd name="connsiteX3" fmla="*/ 1295835 w 3085322"/>
              <a:gd name="connsiteY3" fmla="*/ 0 h 646331"/>
              <a:gd name="connsiteX4" fmla="*/ 1779202 w 3085322"/>
              <a:gd name="connsiteY4" fmla="*/ 0 h 646331"/>
              <a:gd name="connsiteX5" fmla="*/ 2200863 w 3085322"/>
              <a:gd name="connsiteY5" fmla="*/ 0 h 646331"/>
              <a:gd name="connsiteX6" fmla="*/ 3085322 w 3085322"/>
              <a:gd name="connsiteY6" fmla="*/ 0 h 646331"/>
              <a:gd name="connsiteX7" fmla="*/ 3085322 w 3085322"/>
              <a:gd name="connsiteY7" fmla="*/ 329629 h 646331"/>
              <a:gd name="connsiteX8" fmla="*/ 3085322 w 3085322"/>
              <a:gd name="connsiteY8" fmla="*/ 646331 h 646331"/>
              <a:gd name="connsiteX9" fmla="*/ 2509395 w 3085322"/>
              <a:gd name="connsiteY9" fmla="*/ 646331 h 646331"/>
              <a:gd name="connsiteX10" fmla="*/ 2056881 w 3085322"/>
              <a:gd name="connsiteY10" fmla="*/ 646331 h 646331"/>
              <a:gd name="connsiteX11" fmla="*/ 1573514 w 3085322"/>
              <a:gd name="connsiteY11" fmla="*/ 646331 h 646331"/>
              <a:gd name="connsiteX12" fmla="*/ 1151854 w 3085322"/>
              <a:gd name="connsiteY12" fmla="*/ 646331 h 646331"/>
              <a:gd name="connsiteX13" fmla="*/ 730193 w 3085322"/>
              <a:gd name="connsiteY13" fmla="*/ 646331 h 646331"/>
              <a:gd name="connsiteX14" fmla="*/ 0 w 3085322"/>
              <a:gd name="connsiteY14" fmla="*/ 646331 h 646331"/>
              <a:gd name="connsiteX15" fmla="*/ 0 w 3085322"/>
              <a:gd name="connsiteY15" fmla="*/ 329629 h 646331"/>
              <a:gd name="connsiteX16" fmla="*/ 0 w 3085322"/>
              <a:gd name="connsiteY16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85322" h="646331" fill="none" extrusionOk="0">
                <a:moveTo>
                  <a:pt x="0" y="0"/>
                </a:moveTo>
                <a:cubicBezTo>
                  <a:pt x="122881" y="-37878"/>
                  <a:pt x="289887" y="22435"/>
                  <a:pt x="421661" y="0"/>
                </a:cubicBezTo>
                <a:cubicBezTo>
                  <a:pt x="553435" y="-22435"/>
                  <a:pt x="778024" y="18641"/>
                  <a:pt x="874175" y="0"/>
                </a:cubicBezTo>
                <a:cubicBezTo>
                  <a:pt x="970326" y="-18641"/>
                  <a:pt x="1176503" y="29764"/>
                  <a:pt x="1295835" y="0"/>
                </a:cubicBezTo>
                <a:cubicBezTo>
                  <a:pt x="1415167" y="-29764"/>
                  <a:pt x="1639530" y="45750"/>
                  <a:pt x="1779202" y="0"/>
                </a:cubicBezTo>
                <a:cubicBezTo>
                  <a:pt x="1918874" y="-45750"/>
                  <a:pt x="2049892" y="43544"/>
                  <a:pt x="2200863" y="0"/>
                </a:cubicBezTo>
                <a:cubicBezTo>
                  <a:pt x="2351834" y="-43544"/>
                  <a:pt x="2704791" y="45094"/>
                  <a:pt x="3085322" y="0"/>
                </a:cubicBezTo>
                <a:cubicBezTo>
                  <a:pt x="3114107" y="77547"/>
                  <a:pt x="3050389" y="234695"/>
                  <a:pt x="3085322" y="329629"/>
                </a:cubicBezTo>
                <a:cubicBezTo>
                  <a:pt x="3120255" y="424563"/>
                  <a:pt x="3081478" y="511515"/>
                  <a:pt x="3085322" y="646331"/>
                </a:cubicBezTo>
                <a:cubicBezTo>
                  <a:pt x="2875437" y="703840"/>
                  <a:pt x="2725464" y="601653"/>
                  <a:pt x="2509395" y="646331"/>
                </a:cubicBezTo>
                <a:cubicBezTo>
                  <a:pt x="2293326" y="691009"/>
                  <a:pt x="2208730" y="625777"/>
                  <a:pt x="2056881" y="646331"/>
                </a:cubicBezTo>
                <a:cubicBezTo>
                  <a:pt x="1905032" y="666885"/>
                  <a:pt x="1689517" y="638710"/>
                  <a:pt x="1573514" y="646331"/>
                </a:cubicBezTo>
                <a:cubicBezTo>
                  <a:pt x="1457511" y="653952"/>
                  <a:pt x="1331139" y="604782"/>
                  <a:pt x="1151854" y="646331"/>
                </a:cubicBezTo>
                <a:cubicBezTo>
                  <a:pt x="972569" y="687880"/>
                  <a:pt x="922291" y="638462"/>
                  <a:pt x="730193" y="646331"/>
                </a:cubicBezTo>
                <a:cubicBezTo>
                  <a:pt x="538095" y="654200"/>
                  <a:pt x="266227" y="642081"/>
                  <a:pt x="0" y="646331"/>
                </a:cubicBezTo>
                <a:cubicBezTo>
                  <a:pt x="-32733" y="551031"/>
                  <a:pt x="18721" y="428936"/>
                  <a:pt x="0" y="329629"/>
                </a:cubicBezTo>
                <a:cubicBezTo>
                  <a:pt x="-18721" y="230322"/>
                  <a:pt x="10049" y="141272"/>
                  <a:pt x="0" y="0"/>
                </a:cubicBezTo>
                <a:close/>
              </a:path>
              <a:path w="3085322" h="646331" stroke="0" extrusionOk="0">
                <a:moveTo>
                  <a:pt x="0" y="0"/>
                </a:moveTo>
                <a:cubicBezTo>
                  <a:pt x="115746" y="-59398"/>
                  <a:pt x="431152" y="25977"/>
                  <a:pt x="545074" y="0"/>
                </a:cubicBezTo>
                <a:cubicBezTo>
                  <a:pt x="658996" y="-25977"/>
                  <a:pt x="881165" y="13967"/>
                  <a:pt x="997587" y="0"/>
                </a:cubicBezTo>
                <a:cubicBezTo>
                  <a:pt x="1114009" y="-13967"/>
                  <a:pt x="1399503" y="53896"/>
                  <a:pt x="1511808" y="0"/>
                </a:cubicBezTo>
                <a:cubicBezTo>
                  <a:pt x="1624113" y="-53896"/>
                  <a:pt x="1867525" y="44452"/>
                  <a:pt x="1964322" y="0"/>
                </a:cubicBezTo>
                <a:cubicBezTo>
                  <a:pt x="2061119" y="-44452"/>
                  <a:pt x="2307616" y="2057"/>
                  <a:pt x="2540248" y="0"/>
                </a:cubicBezTo>
                <a:cubicBezTo>
                  <a:pt x="2772880" y="-2057"/>
                  <a:pt x="2822605" y="41053"/>
                  <a:pt x="3085322" y="0"/>
                </a:cubicBezTo>
                <a:cubicBezTo>
                  <a:pt x="3115763" y="148829"/>
                  <a:pt x="3047378" y="220621"/>
                  <a:pt x="3085322" y="323166"/>
                </a:cubicBezTo>
                <a:cubicBezTo>
                  <a:pt x="3123266" y="425711"/>
                  <a:pt x="3048894" y="574390"/>
                  <a:pt x="3085322" y="646331"/>
                </a:cubicBezTo>
                <a:cubicBezTo>
                  <a:pt x="2943529" y="687621"/>
                  <a:pt x="2676238" y="589221"/>
                  <a:pt x="2509395" y="646331"/>
                </a:cubicBezTo>
                <a:cubicBezTo>
                  <a:pt x="2342552" y="703441"/>
                  <a:pt x="2219161" y="600979"/>
                  <a:pt x="2087735" y="646331"/>
                </a:cubicBezTo>
                <a:cubicBezTo>
                  <a:pt x="1956309" y="691683"/>
                  <a:pt x="1754644" y="640042"/>
                  <a:pt x="1542661" y="646331"/>
                </a:cubicBezTo>
                <a:cubicBezTo>
                  <a:pt x="1330678" y="652620"/>
                  <a:pt x="1244864" y="625376"/>
                  <a:pt x="1121000" y="646331"/>
                </a:cubicBezTo>
                <a:cubicBezTo>
                  <a:pt x="997136" y="667286"/>
                  <a:pt x="871444" y="620750"/>
                  <a:pt x="699340" y="646331"/>
                </a:cubicBezTo>
                <a:cubicBezTo>
                  <a:pt x="527236" y="671912"/>
                  <a:pt x="243094" y="571821"/>
                  <a:pt x="0" y="646331"/>
                </a:cubicBezTo>
                <a:cubicBezTo>
                  <a:pt x="-25615" y="518454"/>
                  <a:pt x="7678" y="466845"/>
                  <a:pt x="0" y="323166"/>
                </a:cubicBezTo>
                <a:cubicBezTo>
                  <a:pt x="-7678" y="179487"/>
                  <a:pt x="5990" y="73305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Is there any interesting punctuation?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D8CF7E-DF26-4ED0-BAE9-9041D1141E78}"/>
              </a:ext>
            </a:extLst>
          </p:cNvPr>
          <p:cNvSpPr txBox="1"/>
          <p:nvPr/>
        </p:nvSpPr>
        <p:spPr>
          <a:xfrm>
            <a:off x="6263951" y="5005361"/>
            <a:ext cx="3085322" cy="369332"/>
          </a:xfrm>
          <a:custGeom>
            <a:avLst/>
            <a:gdLst>
              <a:gd name="connsiteX0" fmla="*/ 0 w 3085322"/>
              <a:gd name="connsiteY0" fmla="*/ 0 h 369332"/>
              <a:gd name="connsiteX1" fmla="*/ 545074 w 3085322"/>
              <a:gd name="connsiteY1" fmla="*/ 0 h 369332"/>
              <a:gd name="connsiteX2" fmla="*/ 1090147 w 3085322"/>
              <a:gd name="connsiteY2" fmla="*/ 0 h 369332"/>
              <a:gd name="connsiteX3" fmla="*/ 1511808 w 3085322"/>
              <a:gd name="connsiteY3" fmla="*/ 0 h 369332"/>
              <a:gd name="connsiteX4" fmla="*/ 1964322 w 3085322"/>
              <a:gd name="connsiteY4" fmla="*/ 0 h 369332"/>
              <a:gd name="connsiteX5" fmla="*/ 2385982 w 3085322"/>
              <a:gd name="connsiteY5" fmla="*/ 0 h 369332"/>
              <a:gd name="connsiteX6" fmla="*/ 3085322 w 3085322"/>
              <a:gd name="connsiteY6" fmla="*/ 0 h 369332"/>
              <a:gd name="connsiteX7" fmla="*/ 3085322 w 3085322"/>
              <a:gd name="connsiteY7" fmla="*/ 369332 h 369332"/>
              <a:gd name="connsiteX8" fmla="*/ 2571102 w 3085322"/>
              <a:gd name="connsiteY8" fmla="*/ 369332 h 369332"/>
              <a:gd name="connsiteX9" fmla="*/ 2149441 w 3085322"/>
              <a:gd name="connsiteY9" fmla="*/ 369332 h 369332"/>
              <a:gd name="connsiteX10" fmla="*/ 1635221 w 3085322"/>
              <a:gd name="connsiteY10" fmla="*/ 369332 h 369332"/>
              <a:gd name="connsiteX11" fmla="*/ 1090147 w 3085322"/>
              <a:gd name="connsiteY11" fmla="*/ 369332 h 369332"/>
              <a:gd name="connsiteX12" fmla="*/ 637633 w 3085322"/>
              <a:gd name="connsiteY12" fmla="*/ 369332 h 369332"/>
              <a:gd name="connsiteX13" fmla="*/ 0 w 3085322"/>
              <a:gd name="connsiteY13" fmla="*/ 369332 h 369332"/>
              <a:gd name="connsiteX14" fmla="*/ 0 w 3085322"/>
              <a:gd name="connsiteY1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85322" h="369332" fill="none" extrusionOk="0">
                <a:moveTo>
                  <a:pt x="0" y="0"/>
                </a:moveTo>
                <a:cubicBezTo>
                  <a:pt x="270238" y="-44842"/>
                  <a:pt x="426006" y="41958"/>
                  <a:pt x="545074" y="0"/>
                </a:cubicBezTo>
                <a:cubicBezTo>
                  <a:pt x="664142" y="-41958"/>
                  <a:pt x="911945" y="24589"/>
                  <a:pt x="1090147" y="0"/>
                </a:cubicBezTo>
                <a:cubicBezTo>
                  <a:pt x="1268349" y="-24589"/>
                  <a:pt x="1380034" y="22435"/>
                  <a:pt x="1511808" y="0"/>
                </a:cubicBezTo>
                <a:cubicBezTo>
                  <a:pt x="1643582" y="-22435"/>
                  <a:pt x="1868171" y="18641"/>
                  <a:pt x="1964322" y="0"/>
                </a:cubicBezTo>
                <a:cubicBezTo>
                  <a:pt x="2060473" y="-18641"/>
                  <a:pt x="2266650" y="29764"/>
                  <a:pt x="2385982" y="0"/>
                </a:cubicBezTo>
                <a:cubicBezTo>
                  <a:pt x="2505314" y="-29764"/>
                  <a:pt x="2878106" y="61554"/>
                  <a:pt x="3085322" y="0"/>
                </a:cubicBezTo>
                <a:cubicBezTo>
                  <a:pt x="3104550" y="143975"/>
                  <a:pt x="3067628" y="273988"/>
                  <a:pt x="3085322" y="369332"/>
                </a:cubicBezTo>
                <a:cubicBezTo>
                  <a:pt x="2953359" y="427120"/>
                  <a:pt x="2825615" y="333553"/>
                  <a:pt x="2571102" y="369332"/>
                </a:cubicBezTo>
                <a:cubicBezTo>
                  <a:pt x="2316589" y="405111"/>
                  <a:pt x="2236212" y="367452"/>
                  <a:pt x="2149441" y="369332"/>
                </a:cubicBezTo>
                <a:cubicBezTo>
                  <a:pt x="2062670" y="371212"/>
                  <a:pt x="1751741" y="327398"/>
                  <a:pt x="1635221" y="369332"/>
                </a:cubicBezTo>
                <a:cubicBezTo>
                  <a:pt x="1518701" y="411266"/>
                  <a:pt x="1272362" y="313051"/>
                  <a:pt x="1090147" y="369332"/>
                </a:cubicBezTo>
                <a:cubicBezTo>
                  <a:pt x="907932" y="425613"/>
                  <a:pt x="789482" y="348778"/>
                  <a:pt x="637633" y="369332"/>
                </a:cubicBezTo>
                <a:cubicBezTo>
                  <a:pt x="485784" y="389886"/>
                  <a:pt x="297142" y="323046"/>
                  <a:pt x="0" y="369332"/>
                </a:cubicBezTo>
                <a:cubicBezTo>
                  <a:pt x="-19119" y="250537"/>
                  <a:pt x="23570" y="81996"/>
                  <a:pt x="0" y="0"/>
                </a:cubicBezTo>
                <a:close/>
              </a:path>
              <a:path w="3085322" h="369332" stroke="0" extrusionOk="0">
                <a:moveTo>
                  <a:pt x="0" y="0"/>
                </a:moveTo>
                <a:cubicBezTo>
                  <a:pt x="115746" y="-59398"/>
                  <a:pt x="431152" y="25977"/>
                  <a:pt x="545074" y="0"/>
                </a:cubicBezTo>
                <a:cubicBezTo>
                  <a:pt x="658996" y="-25977"/>
                  <a:pt x="881165" y="13967"/>
                  <a:pt x="997587" y="0"/>
                </a:cubicBezTo>
                <a:cubicBezTo>
                  <a:pt x="1114009" y="-13967"/>
                  <a:pt x="1399503" y="53896"/>
                  <a:pt x="1511808" y="0"/>
                </a:cubicBezTo>
                <a:cubicBezTo>
                  <a:pt x="1624113" y="-53896"/>
                  <a:pt x="1867525" y="44452"/>
                  <a:pt x="1964322" y="0"/>
                </a:cubicBezTo>
                <a:cubicBezTo>
                  <a:pt x="2061119" y="-44452"/>
                  <a:pt x="2307616" y="2057"/>
                  <a:pt x="2540248" y="0"/>
                </a:cubicBezTo>
                <a:cubicBezTo>
                  <a:pt x="2772880" y="-2057"/>
                  <a:pt x="2822605" y="41053"/>
                  <a:pt x="3085322" y="0"/>
                </a:cubicBezTo>
                <a:cubicBezTo>
                  <a:pt x="3087781" y="93290"/>
                  <a:pt x="3084305" y="190819"/>
                  <a:pt x="3085322" y="369332"/>
                </a:cubicBezTo>
                <a:cubicBezTo>
                  <a:pt x="2929196" y="408018"/>
                  <a:pt x="2738677" y="319930"/>
                  <a:pt x="2632808" y="369332"/>
                </a:cubicBezTo>
                <a:cubicBezTo>
                  <a:pt x="2526939" y="418734"/>
                  <a:pt x="2266436" y="340561"/>
                  <a:pt x="2118588" y="369332"/>
                </a:cubicBezTo>
                <a:cubicBezTo>
                  <a:pt x="1970740" y="398103"/>
                  <a:pt x="1829157" y="333843"/>
                  <a:pt x="1696927" y="369332"/>
                </a:cubicBezTo>
                <a:cubicBezTo>
                  <a:pt x="1564697" y="404821"/>
                  <a:pt x="1359113" y="355652"/>
                  <a:pt x="1151854" y="369332"/>
                </a:cubicBezTo>
                <a:cubicBezTo>
                  <a:pt x="944595" y="383012"/>
                  <a:pt x="854057" y="348377"/>
                  <a:pt x="730193" y="369332"/>
                </a:cubicBezTo>
                <a:cubicBezTo>
                  <a:pt x="606329" y="390287"/>
                  <a:pt x="226335" y="295113"/>
                  <a:pt x="0" y="369332"/>
                </a:cubicBezTo>
                <a:cubicBezTo>
                  <a:pt x="-3305" y="263619"/>
                  <a:pt x="21572" y="94566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How is it </a:t>
            </a:r>
            <a:r>
              <a:rPr lang="en-US" dirty="0" err="1"/>
              <a:t>organised</a:t>
            </a:r>
            <a:r>
              <a:rPr lang="en-US" dirty="0"/>
              <a:t>? (writing)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C2105B-9F76-457F-8C29-97FDE326494A}"/>
              </a:ext>
            </a:extLst>
          </p:cNvPr>
          <p:cNvSpPr txBox="1"/>
          <p:nvPr/>
        </p:nvSpPr>
        <p:spPr>
          <a:xfrm>
            <a:off x="6870441" y="5727953"/>
            <a:ext cx="3085322" cy="923330"/>
          </a:xfrm>
          <a:custGeom>
            <a:avLst/>
            <a:gdLst>
              <a:gd name="connsiteX0" fmla="*/ 0 w 3085322"/>
              <a:gd name="connsiteY0" fmla="*/ 0 h 923330"/>
              <a:gd name="connsiteX1" fmla="*/ 421661 w 3085322"/>
              <a:gd name="connsiteY1" fmla="*/ 0 h 923330"/>
              <a:gd name="connsiteX2" fmla="*/ 874175 w 3085322"/>
              <a:gd name="connsiteY2" fmla="*/ 0 h 923330"/>
              <a:gd name="connsiteX3" fmla="*/ 1295835 w 3085322"/>
              <a:gd name="connsiteY3" fmla="*/ 0 h 923330"/>
              <a:gd name="connsiteX4" fmla="*/ 1779202 w 3085322"/>
              <a:gd name="connsiteY4" fmla="*/ 0 h 923330"/>
              <a:gd name="connsiteX5" fmla="*/ 2200863 w 3085322"/>
              <a:gd name="connsiteY5" fmla="*/ 0 h 923330"/>
              <a:gd name="connsiteX6" fmla="*/ 3085322 w 3085322"/>
              <a:gd name="connsiteY6" fmla="*/ 0 h 923330"/>
              <a:gd name="connsiteX7" fmla="*/ 3085322 w 3085322"/>
              <a:gd name="connsiteY7" fmla="*/ 470898 h 923330"/>
              <a:gd name="connsiteX8" fmla="*/ 3085322 w 3085322"/>
              <a:gd name="connsiteY8" fmla="*/ 923330 h 923330"/>
              <a:gd name="connsiteX9" fmla="*/ 2509395 w 3085322"/>
              <a:gd name="connsiteY9" fmla="*/ 923330 h 923330"/>
              <a:gd name="connsiteX10" fmla="*/ 2056881 w 3085322"/>
              <a:gd name="connsiteY10" fmla="*/ 923330 h 923330"/>
              <a:gd name="connsiteX11" fmla="*/ 1573514 w 3085322"/>
              <a:gd name="connsiteY11" fmla="*/ 923330 h 923330"/>
              <a:gd name="connsiteX12" fmla="*/ 1151854 w 3085322"/>
              <a:gd name="connsiteY12" fmla="*/ 923330 h 923330"/>
              <a:gd name="connsiteX13" fmla="*/ 730193 w 3085322"/>
              <a:gd name="connsiteY13" fmla="*/ 923330 h 923330"/>
              <a:gd name="connsiteX14" fmla="*/ 0 w 3085322"/>
              <a:gd name="connsiteY14" fmla="*/ 923330 h 923330"/>
              <a:gd name="connsiteX15" fmla="*/ 0 w 3085322"/>
              <a:gd name="connsiteY15" fmla="*/ 470898 h 923330"/>
              <a:gd name="connsiteX16" fmla="*/ 0 w 3085322"/>
              <a:gd name="connsiteY16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85322" h="923330" fill="none" extrusionOk="0">
                <a:moveTo>
                  <a:pt x="0" y="0"/>
                </a:moveTo>
                <a:cubicBezTo>
                  <a:pt x="122881" y="-37878"/>
                  <a:pt x="289887" y="22435"/>
                  <a:pt x="421661" y="0"/>
                </a:cubicBezTo>
                <a:cubicBezTo>
                  <a:pt x="553435" y="-22435"/>
                  <a:pt x="778024" y="18641"/>
                  <a:pt x="874175" y="0"/>
                </a:cubicBezTo>
                <a:cubicBezTo>
                  <a:pt x="970326" y="-18641"/>
                  <a:pt x="1176503" y="29764"/>
                  <a:pt x="1295835" y="0"/>
                </a:cubicBezTo>
                <a:cubicBezTo>
                  <a:pt x="1415167" y="-29764"/>
                  <a:pt x="1639530" y="45750"/>
                  <a:pt x="1779202" y="0"/>
                </a:cubicBezTo>
                <a:cubicBezTo>
                  <a:pt x="1918874" y="-45750"/>
                  <a:pt x="2049892" y="43544"/>
                  <a:pt x="2200863" y="0"/>
                </a:cubicBezTo>
                <a:cubicBezTo>
                  <a:pt x="2351834" y="-43544"/>
                  <a:pt x="2704791" y="45094"/>
                  <a:pt x="3085322" y="0"/>
                </a:cubicBezTo>
                <a:cubicBezTo>
                  <a:pt x="3130981" y="120895"/>
                  <a:pt x="3066986" y="328014"/>
                  <a:pt x="3085322" y="470898"/>
                </a:cubicBezTo>
                <a:cubicBezTo>
                  <a:pt x="3103658" y="613782"/>
                  <a:pt x="3034487" y="767772"/>
                  <a:pt x="3085322" y="923330"/>
                </a:cubicBezTo>
                <a:cubicBezTo>
                  <a:pt x="2875437" y="980839"/>
                  <a:pt x="2725464" y="878652"/>
                  <a:pt x="2509395" y="923330"/>
                </a:cubicBezTo>
                <a:cubicBezTo>
                  <a:pt x="2293326" y="968008"/>
                  <a:pt x="2208730" y="902776"/>
                  <a:pt x="2056881" y="923330"/>
                </a:cubicBezTo>
                <a:cubicBezTo>
                  <a:pt x="1905032" y="943884"/>
                  <a:pt x="1689517" y="915709"/>
                  <a:pt x="1573514" y="923330"/>
                </a:cubicBezTo>
                <a:cubicBezTo>
                  <a:pt x="1457511" y="930951"/>
                  <a:pt x="1331139" y="881781"/>
                  <a:pt x="1151854" y="923330"/>
                </a:cubicBezTo>
                <a:cubicBezTo>
                  <a:pt x="972569" y="964879"/>
                  <a:pt x="922291" y="915461"/>
                  <a:pt x="730193" y="923330"/>
                </a:cubicBezTo>
                <a:cubicBezTo>
                  <a:pt x="538095" y="931199"/>
                  <a:pt x="266227" y="919080"/>
                  <a:pt x="0" y="923330"/>
                </a:cubicBezTo>
                <a:cubicBezTo>
                  <a:pt x="-41558" y="746352"/>
                  <a:pt x="24733" y="622880"/>
                  <a:pt x="0" y="470898"/>
                </a:cubicBezTo>
                <a:cubicBezTo>
                  <a:pt x="-24733" y="318916"/>
                  <a:pt x="8428" y="198891"/>
                  <a:pt x="0" y="0"/>
                </a:cubicBezTo>
                <a:close/>
              </a:path>
              <a:path w="3085322" h="923330" stroke="0" extrusionOk="0">
                <a:moveTo>
                  <a:pt x="0" y="0"/>
                </a:moveTo>
                <a:cubicBezTo>
                  <a:pt x="115746" y="-59398"/>
                  <a:pt x="431152" y="25977"/>
                  <a:pt x="545074" y="0"/>
                </a:cubicBezTo>
                <a:cubicBezTo>
                  <a:pt x="658996" y="-25977"/>
                  <a:pt x="881165" y="13967"/>
                  <a:pt x="997587" y="0"/>
                </a:cubicBezTo>
                <a:cubicBezTo>
                  <a:pt x="1114009" y="-13967"/>
                  <a:pt x="1399503" y="53896"/>
                  <a:pt x="1511808" y="0"/>
                </a:cubicBezTo>
                <a:cubicBezTo>
                  <a:pt x="1624113" y="-53896"/>
                  <a:pt x="1867525" y="44452"/>
                  <a:pt x="1964322" y="0"/>
                </a:cubicBezTo>
                <a:cubicBezTo>
                  <a:pt x="2061119" y="-44452"/>
                  <a:pt x="2307616" y="2057"/>
                  <a:pt x="2540248" y="0"/>
                </a:cubicBezTo>
                <a:cubicBezTo>
                  <a:pt x="2772880" y="-2057"/>
                  <a:pt x="2822605" y="41053"/>
                  <a:pt x="3085322" y="0"/>
                </a:cubicBezTo>
                <a:cubicBezTo>
                  <a:pt x="3121021" y="114607"/>
                  <a:pt x="3051065" y="238587"/>
                  <a:pt x="3085322" y="461665"/>
                </a:cubicBezTo>
                <a:cubicBezTo>
                  <a:pt x="3119579" y="684744"/>
                  <a:pt x="3033039" y="759133"/>
                  <a:pt x="3085322" y="923330"/>
                </a:cubicBezTo>
                <a:cubicBezTo>
                  <a:pt x="2943529" y="964620"/>
                  <a:pt x="2676238" y="866220"/>
                  <a:pt x="2509395" y="923330"/>
                </a:cubicBezTo>
                <a:cubicBezTo>
                  <a:pt x="2342552" y="980440"/>
                  <a:pt x="2219161" y="877978"/>
                  <a:pt x="2087735" y="923330"/>
                </a:cubicBezTo>
                <a:cubicBezTo>
                  <a:pt x="1956309" y="968682"/>
                  <a:pt x="1754644" y="917041"/>
                  <a:pt x="1542661" y="923330"/>
                </a:cubicBezTo>
                <a:cubicBezTo>
                  <a:pt x="1330678" y="929619"/>
                  <a:pt x="1244864" y="902375"/>
                  <a:pt x="1121000" y="923330"/>
                </a:cubicBezTo>
                <a:cubicBezTo>
                  <a:pt x="997136" y="944285"/>
                  <a:pt x="871444" y="897749"/>
                  <a:pt x="699340" y="923330"/>
                </a:cubicBezTo>
                <a:cubicBezTo>
                  <a:pt x="527236" y="948911"/>
                  <a:pt x="243094" y="848820"/>
                  <a:pt x="0" y="923330"/>
                </a:cubicBezTo>
                <a:cubicBezTo>
                  <a:pt x="-20653" y="752947"/>
                  <a:pt x="50234" y="603528"/>
                  <a:pt x="0" y="461665"/>
                </a:cubicBezTo>
                <a:cubicBezTo>
                  <a:pt x="-50234" y="319802"/>
                  <a:pt x="17801" y="136574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Is it written English or written spoken English? What does it tell us about pronunciation?</a:t>
            </a:r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61419EE-5E35-4F86-9074-AF276FF7261E}"/>
              </a:ext>
            </a:extLst>
          </p:cNvPr>
          <p:cNvSpPr/>
          <p:nvPr/>
        </p:nvSpPr>
        <p:spPr>
          <a:xfrm>
            <a:off x="279142" y="4095957"/>
            <a:ext cx="5648908" cy="2254678"/>
          </a:xfrm>
          <a:custGeom>
            <a:avLst/>
            <a:gdLst>
              <a:gd name="connsiteX0" fmla="*/ 0 w 5648908"/>
              <a:gd name="connsiteY0" fmla="*/ 375787 h 2254678"/>
              <a:gd name="connsiteX1" fmla="*/ 375787 w 5648908"/>
              <a:gd name="connsiteY1" fmla="*/ 0 h 2254678"/>
              <a:gd name="connsiteX2" fmla="*/ 968909 w 5648908"/>
              <a:gd name="connsiteY2" fmla="*/ 0 h 2254678"/>
              <a:gd name="connsiteX3" fmla="*/ 1513057 w 5648908"/>
              <a:gd name="connsiteY3" fmla="*/ 0 h 2254678"/>
              <a:gd name="connsiteX4" fmla="*/ 2057205 w 5648908"/>
              <a:gd name="connsiteY4" fmla="*/ 0 h 2254678"/>
              <a:gd name="connsiteX5" fmla="*/ 2454433 w 5648908"/>
              <a:gd name="connsiteY5" fmla="*/ 0 h 2254678"/>
              <a:gd name="connsiteX6" fmla="*/ 2949608 w 5648908"/>
              <a:gd name="connsiteY6" fmla="*/ 0 h 2254678"/>
              <a:gd name="connsiteX7" fmla="*/ 3346836 w 5648908"/>
              <a:gd name="connsiteY7" fmla="*/ 0 h 2254678"/>
              <a:gd name="connsiteX8" fmla="*/ 3842011 w 5648908"/>
              <a:gd name="connsiteY8" fmla="*/ 0 h 2254678"/>
              <a:gd name="connsiteX9" fmla="*/ 4288213 w 5648908"/>
              <a:gd name="connsiteY9" fmla="*/ 0 h 2254678"/>
              <a:gd name="connsiteX10" fmla="*/ 4685441 w 5648908"/>
              <a:gd name="connsiteY10" fmla="*/ 0 h 2254678"/>
              <a:gd name="connsiteX11" fmla="*/ 5273121 w 5648908"/>
              <a:gd name="connsiteY11" fmla="*/ 0 h 2254678"/>
              <a:gd name="connsiteX12" fmla="*/ 5648908 w 5648908"/>
              <a:gd name="connsiteY12" fmla="*/ 375787 h 2254678"/>
              <a:gd name="connsiteX13" fmla="*/ 5648908 w 5648908"/>
              <a:gd name="connsiteY13" fmla="*/ 876822 h 2254678"/>
              <a:gd name="connsiteX14" fmla="*/ 5648908 w 5648908"/>
              <a:gd name="connsiteY14" fmla="*/ 1347794 h 2254678"/>
              <a:gd name="connsiteX15" fmla="*/ 5648908 w 5648908"/>
              <a:gd name="connsiteY15" fmla="*/ 1878891 h 2254678"/>
              <a:gd name="connsiteX16" fmla="*/ 5273121 w 5648908"/>
              <a:gd name="connsiteY16" fmla="*/ 2254678 h 2254678"/>
              <a:gd name="connsiteX17" fmla="*/ 4875893 w 5648908"/>
              <a:gd name="connsiteY17" fmla="*/ 2254678 h 2254678"/>
              <a:gd name="connsiteX18" fmla="*/ 4282771 w 5648908"/>
              <a:gd name="connsiteY18" fmla="*/ 2254678 h 2254678"/>
              <a:gd name="connsiteX19" fmla="*/ 3738623 w 5648908"/>
              <a:gd name="connsiteY19" fmla="*/ 2254678 h 2254678"/>
              <a:gd name="connsiteX20" fmla="*/ 3145501 w 5648908"/>
              <a:gd name="connsiteY20" fmla="*/ 2254678 h 2254678"/>
              <a:gd name="connsiteX21" fmla="*/ 2601353 w 5648908"/>
              <a:gd name="connsiteY21" fmla="*/ 2254678 h 2254678"/>
              <a:gd name="connsiteX22" fmla="*/ 1959258 w 5648908"/>
              <a:gd name="connsiteY22" fmla="*/ 2254678 h 2254678"/>
              <a:gd name="connsiteX23" fmla="*/ 1415110 w 5648908"/>
              <a:gd name="connsiteY23" fmla="*/ 2254678 h 2254678"/>
              <a:gd name="connsiteX24" fmla="*/ 1017882 w 5648908"/>
              <a:gd name="connsiteY24" fmla="*/ 2254678 h 2254678"/>
              <a:gd name="connsiteX25" fmla="*/ 375787 w 5648908"/>
              <a:gd name="connsiteY25" fmla="*/ 2254678 h 2254678"/>
              <a:gd name="connsiteX26" fmla="*/ 0 w 5648908"/>
              <a:gd name="connsiteY26" fmla="*/ 1878891 h 2254678"/>
              <a:gd name="connsiteX27" fmla="*/ 0 w 5648908"/>
              <a:gd name="connsiteY27" fmla="*/ 1362825 h 2254678"/>
              <a:gd name="connsiteX28" fmla="*/ 0 w 5648908"/>
              <a:gd name="connsiteY28" fmla="*/ 876822 h 2254678"/>
              <a:gd name="connsiteX29" fmla="*/ 0 w 5648908"/>
              <a:gd name="connsiteY29" fmla="*/ 375787 h 2254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648908" h="2254678" fill="none" extrusionOk="0">
                <a:moveTo>
                  <a:pt x="0" y="375787"/>
                </a:moveTo>
                <a:cubicBezTo>
                  <a:pt x="-43876" y="135188"/>
                  <a:pt x="160106" y="-2005"/>
                  <a:pt x="375787" y="0"/>
                </a:cubicBezTo>
                <a:cubicBezTo>
                  <a:pt x="504835" y="-56728"/>
                  <a:pt x="747828" y="61751"/>
                  <a:pt x="968909" y="0"/>
                </a:cubicBezTo>
                <a:cubicBezTo>
                  <a:pt x="1189990" y="-61751"/>
                  <a:pt x="1395105" y="10085"/>
                  <a:pt x="1513057" y="0"/>
                </a:cubicBezTo>
                <a:cubicBezTo>
                  <a:pt x="1631009" y="-10085"/>
                  <a:pt x="1948342" y="54256"/>
                  <a:pt x="2057205" y="0"/>
                </a:cubicBezTo>
                <a:cubicBezTo>
                  <a:pt x="2166068" y="-54256"/>
                  <a:pt x="2263577" y="44165"/>
                  <a:pt x="2454433" y="0"/>
                </a:cubicBezTo>
                <a:cubicBezTo>
                  <a:pt x="2645289" y="-44165"/>
                  <a:pt x="2831741" y="43870"/>
                  <a:pt x="2949608" y="0"/>
                </a:cubicBezTo>
                <a:cubicBezTo>
                  <a:pt x="3067475" y="-43870"/>
                  <a:pt x="3257189" y="47429"/>
                  <a:pt x="3346836" y="0"/>
                </a:cubicBezTo>
                <a:cubicBezTo>
                  <a:pt x="3436483" y="-47429"/>
                  <a:pt x="3684433" y="51556"/>
                  <a:pt x="3842011" y="0"/>
                </a:cubicBezTo>
                <a:cubicBezTo>
                  <a:pt x="3999590" y="-51556"/>
                  <a:pt x="4195568" y="43091"/>
                  <a:pt x="4288213" y="0"/>
                </a:cubicBezTo>
                <a:cubicBezTo>
                  <a:pt x="4380858" y="-43091"/>
                  <a:pt x="4535389" y="18632"/>
                  <a:pt x="4685441" y="0"/>
                </a:cubicBezTo>
                <a:cubicBezTo>
                  <a:pt x="4835493" y="-18632"/>
                  <a:pt x="5073511" y="5812"/>
                  <a:pt x="5273121" y="0"/>
                </a:cubicBezTo>
                <a:cubicBezTo>
                  <a:pt x="5447260" y="-659"/>
                  <a:pt x="5670805" y="115798"/>
                  <a:pt x="5648908" y="375787"/>
                </a:cubicBezTo>
                <a:cubicBezTo>
                  <a:pt x="5679270" y="488524"/>
                  <a:pt x="5596684" y="686419"/>
                  <a:pt x="5648908" y="876822"/>
                </a:cubicBezTo>
                <a:cubicBezTo>
                  <a:pt x="5701132" y="1067225"/>
                  <a:pt x="5645501" y="1246552"/>
                  <a:pt x="5648908" y="1347794"/>
                </a:cubicBezTo>
                <a:cubicBezTo>
                  <a:pt x="5652315" y="1449036"/>
                  <a:pt x="5629512" y="1636470"/>
                  <a:pt x="5648908" y="1878891"/>
                </a:cubicBezTo>
                <a:cubicBezTo>
                  <a:pt x="5689072" y="2103929"/>
                  <a:pt x="5486464" y="2234627"/>
                  <a:pt x="5273121" y="2254678"/>
                </a:cubicBezTo>
                <a:cubicBezTo>
                  <a:pt x="5087365" y="2291041"/>
                  <a:pt x="4955811" y="2228388"/>
                  <a:pt x="4875893" y="2254678"/>
                </a:cubicBezTo>
                <a:cubicBezTo>
                  <a:pt x="4795975" y="2280968"/>
                  <a:pt x="4576839" y="2210487"/>
                  <a:pt x="4282771" y="2254678"/>
                </a:cubicBezTo>
                <a:cubicBezTo>
                  <a:pt x="3988703" y="2298869"/>
                  <a:pt x="3972477" y="2231287"/>
                  <a:pt x="3738623" y="2254678"/>
                </a:cubicBezTo>
                <a:cubicBezTo>
                  <a:pt x="3504769" y="2278069"/>
                  <a:pt x="3264606" y="2215153"/>
                  <a:pt x="3145501" y="2254678"/>
                </a:cubicBezTo>
                <a:cubicBezTo>
                  <a:pt x="3026396" y="2294203"/>
                  <a:pt x="2862435" y="2207482"/>
                  <a:pt x="2601353" y="2254678"/>
                </a:cubicBezTo>
                <a:cubicBezTo>
                  <a:pt x="2340271" y="2301874"/>
                  <a:pt x="2273513" y="2244495"/>
                  <a:pt x="1959258" y="2254678"/>
                </a:cubicBezTo>
                <a:cubicBezTo>
                  <a:pt x="1645003" y="2264861"/>
                  <a:pt x="1542076" y="2214061"/>
                  <a:pt x="1415110" y="2254678"/>
                </a:cubicBezTo>
                <a:cubicBezTo>
                  <a:pt x="1288144" y="2295295"/>
                  <a:pt x="1169470" y="2245662"/>
                  <a:pt x="1017882" y="2254678"/>
                </a:cubicBezTo>
                <a:cubicBezTo>
                  <a:pt x="866294" y="2263694"/>
                  <a:pt x="616897" y="2222134"/>
                  <a:pt x="375787" y="2254678"/>
                </a:cubicBezTo>
                <a:cubicBezTo>
                  <a:pt x="146071" y="2300652"/>
                  <a:pt x="4509" y="2085154"/>
                  <a:pt x="0" y="1878891"/>
                </a:cubicBezTo>
                <a:cubicBezTo>
                  <a:pt x="-31031" y="1715893"/>
                  <a:pt x="54978" y="1475055"/>
                  <a:pt x="0" y="1362825"/>
                </a:cubicBezTo>
                <a:cubicBezTo>
                  <a:pt x="-54978" y="1250595"/>
                  <a:pt x="25101" y="1060943"/>
                  <a:pt x="0" y="876822"/>
                </a:cubicBezTo>
                <a:cubicBezTo>
                  <a:pt x="-25101" y="692701"/>
                  <a:pt x="52946" y="526031"/>
                  <a:pt x="0" y="375787"/>
                </a:cubicBezTo>
                <a:close/>
              </a:path>
              <a:path w="5648908" h="2254678" stroke="0" extrusionOk="0">
                <a:moveTo>
                  <a:pt x="0" y="375787"/>
                </a:moveTo>
                <a:cubicBezTo>
                  <a:pt x="-23277" y="124068"/>
                  <a:pt x="201932" y="30889"/>
                  <a:pt x="375787" y="0"/>
                </a:cubicBezTo>
                <a:cubicBezTo>
                  <a:pt x="596220" y="-69689"/>
                  <a:pt x="714255" y="49897"/>
                  <a:pt x="968909" y="0"/>
                </a:cubicBezTo>
                <a:cubicBezTo>
                  <a:pt x="1223563" y="-49897"/>
                  <a:pt x="1242729" y="624"/>
                  <a:pt x="1366137" y="0"/>
                </a:cubicBezTo>
                <a:cubicBezTo>
                  <a:pt x="1489545" y="-624"/>
                  <a:pt x="1638996" y="41186"/>
                  <a:pt x="1763365" y="0"/>
                </a:cubicBezTo>
                <a:cubicBezTo>
                  <a:pt x="1887734" y="-41186"/>
                  <a:pt x="2039502" y="3181"/>
                  <a:pt x="2209567" y="0"/>
                </a:cubicBezTo>
                <a:cubicBezTo>
                  <a:pt x="2379632" y="-3181"/>
                  <a:pt x="2531387" y="41973"/>
                  <a:pt x="2704741" y="0"/>
                </a:cubicBezTo>
                <a:cubicBezTo>
                  <a:pt x="2878095" y="-41973"/>
                  <a:pt x="2973633" y="46671"/>
                  <a:pt x="3101970" y="0"/>
                </a:cubicBezTo>
                <a:cubicBezTo>
                  <a:pt x="3230307" y="-46671"/>
                  <a:pt x="3388342" y="32370"/>
                  <a:pt x="3646118" y="0"/>
                </a:cubicBezTo>
                <a:cubicBezTo>
                  <a:pt x="3903894" y="-32370"/>
                  <a:pt x="3929459" y="42958"/>
                  <a:pt x="4092319" y="0"/>
                </a:cubicBezTo>
                <a:cubicBezTo>
                  <a:pt x="4255179" y="-42958"/>
                  <a:pt x="4487316" y="31252"/>
                  <a:pt x="4587494" y="0"/>
                </a:cubicBezTo>
                <a:cubicBezTo>
                  <a:pt x="4687673" y="-31252"/>
                  <a:pt x="5002997" y="76098"/>
                  <a:pt x="5273121" y="0"/>
                </a:cubicBezTo>
                <a:cubicBezTo>
                  <a:pt x="5475387" y="-9364"/>
                  <a:pt x="5664336" y="113494"/>
                  <a:pt x="5648908" y="375787"/>
                </a:cubicBezTo>
                <a:cubicBezTo>
                  <a:pt x="5692670" y="500535"/>
                  <a:pt x="5606694" y="764333"/>
                  <a:pt x="5648908" y="906884"/>
                </a:cubicBezTo>
                <a:cubicBezTo>
                  <a:pt x="5691122" y="1049435"/>
                  <a:pt x="5611502" y="1210920"/>
                  <a:pt x="5648908" y="1362825"/>
                </a:cubicBezTo>
                <a:cubicBezTo>
                  <a:pt x="5686314" y="1514730"/>
                  <a:pt x="5613893" y="1712438"/>
                  <a:pt x="5648908" y="1878891"/>
                </a:cubicBezTo>
                <a:cubicBezTo>
                  <a:pt x="5648972" y="2092339"/>
                  <a:pt x="5469915" y="2269113"/>
                  <a:pt x="5273121" y="2254678"/>
                </a:cubicBezTo>
                <a:cubicBezTo>
                  <a:pt x="5073252" y="2304003"/>
                  <a:pt x="4853100" y="2250514"/>
                  <a:pt x="4631026" y="2254678"/>
                </a:cubicBezTo>
                <a:cubicBezTo>
                  <a:pt x="4408953" y="2258842"/>
                  <a:pt x="4237039" y="2243311"/>
                  <a:pt x="4135851" y="2254678"/>
                </a:cubicBezTo>
                <a:cubicBezTo>
                  <a:pt x="4034663" y="2266045"/>
                  <a:pt x="3821233" y="2212415"/>
                  <a:pt x="3640676" y="2254678"/>
                </a:cubicBezTo>
                <a:cubicBezTo>
                  <a:pt x="3460120" y="2296941"/>
                  <a:pt x="3220680" y="2189742"/>
                  <a:pt x="2998581" y="2254678"/>
                </a:cubicBezTo>
                <a:cubicBezTo>
                  <a:pt x="2776483" y="2319614"/>
                  <a:pt x="2686930" y="2209752"/>
                  <a:pt x="2503407" y="2254678"/>
                </a:cubicBezTo>
                <a:cubicBezTo>
                  <a:pt x="2319884" y="2299604"/>
                  <a:pt x="2071666" y="2236572"/>
                  <a:pt x="1910285" y="2254678"/>
                </a:cubicBezTo>
                <a:cubicBezTo>
                  <a:pt x="1748904" y="2272784"/>
                  <a:pt x="1710874" y="2210066"/>
                  <a:pt x="1513057" y="2254678"/>
                </a:cubicBezTo>
                <a:cubicBezTo>
                  <a:pt x="1315240" y="2299290"/>
                  <a:pt x="1059557" y="2194993"/>
                  <a:pt x="919935" y="2254678"/>
                </a:cubicBezTo>
                <a:cubicBezTo>
                  <a:pt x="780313" y="2314363"/>
                  <a:pt x="527254" y="2217038"/>
                  <a:pt x="375787" y="2254678"/>
                </a:cubicBezTo>
                <a:cubicBezTo>
                  <a:pt x="196747" y="2241142"/>
                  <a:pt x="-3313" y="2071853"/>
                  <a:pt x="0" y="1878891"/>
                </a:cubicBezTo>
                <a:cubicBezTo>
                  <a:pt x="-23215" y="1746863"/>
                  <a:pt x="18356" y="1519597"/>
                  <a:pt x="0" y="1377856"/>
                </a:cubicBezTo>
                <a:cubicBezTo>
                  <a:pt x="-18356" y="1236115"/>
                  <a:pt x="44236" y="1071098"/>
                  <a:pt x="0" y="891853"/>
                </a:cubicBezTo>
                <a:cubicBezTo>
                  <a:pt x="-44236" y="712608"/>
                  <a:pt x="58930" y="580028"/>
                  <a:pt x="0" y="375787"/>
                </a:cubicBezTo>
                <a:close/>
              </a:path>
            </a:pathLst>
          </a:custGeom>
          <a:ln w="19050">
            <a:extLst>
              <a:ext uri="{C807C97D-BFC1-408E-A445-0C87EB9F89A2}">
                <ask:lineSketchStyleProps xmlns:ask="http://schemas.microsoft.com/office/drawing/2018/sketchyshapes" sd="3848169949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Phones out.</a:t>
            </a:r>
          </a:p>
          <a:p>
            <a:pPr algn="ctr"/>
            <a:r>
              <a:rPr lang="en-GB" sz="3200" dirty="0"/>
              <a:t>Find a tiny text.</a:t>
            </a:r>
          </a:p>
          <a:p>
            <a:pPr algn="ctr"/>
            <a:r>
              <a:rPr lang="en-GB" sz="3200" dirty="0"/>
              <a:t>What could you do with it?</a:t>
            </a:r>
          </a:p>
          <a:p>
            <a:pPr algn="ctr"/>
            <a:r>
              <a:rPr lang="en-GB" sz="3200" dirty="0"/>
              <a:t>Share ideas with your partner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3C8D80-48BD-41D0-8046-4C0C92E5889B}"/>
              </a:ext>
            </a:extLst>
          </p:cNvPr>
          <p:cNvSpPr txBox="1"/>
          <p:nvPr/>
        </p:nvSpPr>
        <p:spPr>
          <a:xfrm>
            <a:off x="8808098" y="2968832"/>
            <a:ext cx="3085322" cy="646331"/>
          </a:xfrm>
          <a:custGeom>
            <a:avLst/>
            <a:gdLst>
              <a:gd name="connsiteX0" fmla="*/ 0 w 3085322"/>
              <a:gd name="connsiteY0" fmla="*/ 0 h 646331"/>
              <a:gd name="connsiteX1" fmla="*/ 421661 w 3085322"/>
              <a:gd name="connsiteY1" fmla="*/ 0 h 646331"/>
              <a:gd name="connsiteX2" fmla="*/ 874175 w 3085322"/>
              <a:gd name="connsiteY2" fmla="*/ 0 h 646331"/>
              <a:gd name="connsiteX3" fmla="*/ 1295835 w 3085322"/>
              <a:gd name="connsiteY3" fmla="*/ 0 h 646331"/>
              <a:gd name="connsiteX4" fmla="*/ 1779202 w 3085322"/>
              <a:gd name="connsiteY4" fmla="*/ 0 h 646331"/>
              <a:gd name="connsiteX5" fmla="*/ 2200863 w 3085322"/>
              <a:gd name="connsiteY5" fmla="*/ 0 h 646331"/>
              <a:gd name="connsiteX6" fmla="*/ 3085322 w 3085322"/>
              <a:gd name="connsiteY6" fmla="*/ 0 h 646331"/>
              <a:gd name="connsiteX7" fmla="*/ 3085322 w 3085322"/>
              <a:gd name="connsiteY7" fmla="*/ 329629 h 646331"/>
              <a:gd name="connsiteX8" fmla="*/ 3085322 w 3085322"/>
              <a:gd name="connsiteY8" fmla="*/ 646331 h 646331"/>
              <a:gd name="connsiteX9" fmla="*/ 2509395 w 3085322"/>
              <a:gd name="connsiteY9" fmla="*/ 646331 h 646331"/>
              <a:gd name="connsiteX10" fmla="*/ 2056881 w 3085322"/>
              <a:gd name="connsiteY10" fmla="*/ 646331 h 646331"/>
              <a:gd name="connsiteX11" fmla="*/ 1573514 w 3085322"/>
              <a:gd name="connsiteY11" fmla="*/ 646331 h 646331"/>
              <a:gd name="connsiteX12" fmla="*/ 1151854 w 3085322"/>
              <a:gd name="connsiteY12" fmla="*/ 646331 h 646331"/>
              <a:gd name="connsiteX13" fmla="*/ 730193 w 3085322"/>
              <a:gd name="connsiteY13" fmla="*/ 646331 h 646331"/>
              <a:gd name="connsiteX14" fmla="*/ 0 w 3085322"/>
              <a:gd name="connsiteY14" fmla="*/ 646331 h 646331"/>
              <a:gd name="connsiteX15" fmla="*/ 0 w 3085322"/>
              <a:gd name="connsiteY15" fmla="*/ 329629 h 646331"/>
              <a:gd name="connsiteX16" fmla="*/ 0 w 3085322"/>
              <a:gd name="connsiteY16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85322" h="646331" fill="none" extrusionOk="0">
                <a:moveTo>
                  <a:pt x="0" y="0"/>
                </a:moveTo>
                <a:cubicBezTo>
                  <a:pt x="122881" y="-37878"/>
                  <a:pt x="289887" y="22435"/>
                  <a:pt x="421661" y="0"/>
                </a:cubicBezTo>
                <a:cubicBezTo>
                  <a:pt x="553435" y="-22435"/>
                  <a:pt x="778024" y="18641"/>
                  <a:pt x="874175" y="0"/>
                </a:cubicBezTo>
                <a:cubicBezTo>
                  <a:pt x="970326" y="-18641"/>
                  <a:pt x="1176503" y="29764"/>
                  <a:pt x="1295835" y="0"/>
                </a:cubicBezTo>
                <a:cubicBezTo>
                  <a:pt x="1415167" y="-29764"/>
                  <a:pt x="1639530" y="45750"/>
                  <a:pt x="1779202" y="0"/>
                </a:cubicBezTo>
                <a:cubicBezTo>
                  <a:pt x="1918874" y="-45750"/>
                  <a:pt x="2049892" y="43544"/>
                  <a:pt x="2200863" y="0"/>
                </a:cubicBezTo>
                <a:cubicBezTo>
                  <a:pt x="2351834" y="-43544"/>
                  <a:pt x="2704791" y="45094"/>
                  <a:pt x="3085322" y="0"/>
                </a:cubicBezTo>
                <a:cubicBezTo>
                  <a:pt x="3114107" y="77547"/>
                  <a:pt x="3050389" y="234695"/>
                  <a:pt x="3085322" y="329629"/>
                </a:cubicBezTo>
                <a:cubicBezTo>
                  <a:pt x="3120255" y="424563"/>
                  <a:pt x="3081478" y="511515"/>
                  <a:pt x="3085322" y="646331"/>
                </a:cubicBezTo>
                <a:cubicBezTo>
                  <a:pt x="2875437" y="703840"/>
                  <a:pt x="2725464" y="601653"/>
                  <a:pt x="2509395" y="646331"/>
                </a:cubicBezTo>
                <a:cubicBezTo>
                  <a:pt x="2293326" y="691009"/>
                  <a:pt x="2208730" y="625777"/>
                  <a:pt x="2056881" y="646331"/>
                </a:cubicBezTo>
                <a:cubicBezTo>
                  <a:pt x="1905032" y="666885"/>
                  <a:pt x="1689517" y="638710"/>
                  <a:pt x="1573514" y="646331"/>
                </a:cubicBezTo>
                <a:cubicBezTo>
                  <a:pt x="1457511" y="653952"/>
                  <a:pt x="1331139" y="604782"/>
                  <a:pt x="1151854" y="646331"/>
                </a:cubicBezTo>
                <a:cubicBezTo>
                  <a:pt x="972569" y="687880"/>
                  <a:pt x="922291" y="638462"/>
                  <a:pt x="730193" y="646331"/>
                </a:cubicBezTo>
                <a:cubicBezTo>
                  <a:pt x="538095" y="654200"/>
                  <a:pt x="266227" y="642081"/>
                  <a:pt x="0" y="646331"/>
                </a:cubicBezTo>
                <a:cubicBezTo>
                  <a:pt x="-32733" y="551031"/>
                  <a:pt x="18721" y="428936"/>
                  <a:pt x="0" y="329629"/>
                </a:cubicBezTo>
                <a:cubicBezTo>
                  <a:pt x="-18721" y="230322"/>
                  <a:pt x="10049" y="141272"/>
                  <a:pt x="0" y="0"/>
                </a:cubicBezTo>
                <a:close/>
              </a:path>
              <a:path w="3085322" h="646331" stroke="0" extrusionOk="0">
                <a:moveTo>
                  <a:pt x="0" y="0"/>
                </a:moveTo>
                <a:cubicBezTo>
                  <a:pt x="115746" y="-59398"/>
                  <a:pt x="431152" y="25977"/>
                  <a:pt x="545074" y="0"/>
                </a:cubicBezTo>
                <a:cubicBezTo>
                  <a:pt x="658996" y="-25977"/>
                  <a:pt x="881165" y="13967"/>
                  <a:pt x="997587" y="0"/>
                </a:cubicBezTo>
                <a:cubicBezTo>
                  <a:pt x="1114009" y="-13967"/>
                  <a:pt x="1399503" y="53896"/>
                  <a:pt x="1511808" y="0"/>
                </a:cubicBezTo>
                <a:cubicBezTo>
                  <a:pt x="1624113" y="-53896"/>
                  <a:pt x="1867525" y="44452"/>
                  <a:pt x="1964322" y="0"/>
                </a:cubicBezTo>
                <a:cubicBezTo>
                  <a:pt x="2061119" y="-44452"/>
                  <a:pt x="2307616" y="2057"/>
                  <a:pt x="2540248" y="0"/>
                </a:cubicBezTo>
                <a:cubicBezTo>
                  <a:pt x="2772880" y="-2057"/>
                  <a:pt x="2822605" y="41053"/>
                  <a:pt x="3085322" y="0"/>
                </a:cubicBezTo>
                <a:cubicBezTo>
                  <a:pt x="3115763" y="148829"/>
                  <a:pt x="3047378" y="220621"/>
                  <a:pt x="3085322" y="323166"/>
                </a:cubicBezTo>
                <a:cubicBezTo>
                  <a:pt x="3123266" y="425711"/>
                  <a:pt x="3048894" y="574390"/>
                  <a:pt x="3085322" y="646331"/>
                </a:cubicBezTo>
                <a:cubicBezTo>
                  <a:pt x="2943529" y="687621"/>
                  <a:pt x="2676238" y="589221"/>
                  <a:pt x="2509395" y="646331"/>
                </a:cubicBezTo>
                <a:cubicBezTo>
                  <a:pt x="2342552" y="703441"/>
                  <a:pt x="2219161" y="600979"/>
                  <a:pt x="2087735" y="646331"/>
                </a:cubicBezTo>
                <a:cubicBezTo>
                  <a:pt x="1956309" y="691683"/>
                  <a:pt x="1754644" y="640042"/>
                  <a:pt x="1542661" y="646331"/>
                </a:cubicBezTo>
                <a:cubicBezTo>
                  <a:pt x="1330678" y="652620"/>
                  <a:pt x="1244864" y="625376"/>
                  <a:pt x="1121000" y="646331"/>
                </a:cubicBezTo>
                <a:cubicBezTo>
                  <a:pt x="997136" y="667286"/>
                  <a:pt x="871444" y="620750"/>
                  <a:pt x="699340" y="646331"/>
                </a:cubicBezTo>
                <a:cubicBezTo>
                  <a:pt x="527236" y="671912"/>
                  <a:pt x="243094" y="571821"/>
                  <a:pt x="0" y="646331"/>
                </a:cubicBezTo>
                <a:cubicBezTo>
                  <a:pt x="-25615" y="518454"/>
                  <a:pt x="7678" y="466845"/>
                  <a:pt x="0" y="323166"/>
                </a:cubicBezTo>
                <a:cubicBezTo>
                  <a:pt x="-7678" y="179487"/>
                  <a:pt x="5990" y="73305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What do we know about the writer?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86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48D85-D191-4DB7-A09C-35BF84FCF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Reflection:</a:t>
            </a:r>
          </a:p>
        </p:txBody>
      </p:sp>
      <p:pic>
        <p:nvPicPr>
          <p:cNvPr id="3" name="Picture 2" descr="david and mark">
            <a:extLst>
              <a:ext uri="{FF2B5EF4-FFF2-40B4-BE49-F238E27FC236}">
                <a16:creationId xmlns:a16="http://schemas.microsoft.com/office/drawing/2014/main" id="{B6EB1897-0B0A-4D4D-A58C-25A0234E2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125" y="3956696"/>
            <a:ext cx="3579669" cy="268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5889A747-E321-40D6-9877-D8E7243BE3E9}"/>
              </a:ext>
            </a:extLst>
          </p:cNvPr>
          <p:cNvSpPr/>
          <p:nvPr/>
        </p:nvSpPr>
        <p:spPr>
          <a:xfrm>
            <a:off x="1977800" y="2238105"/>
            <a:ext cx="5633492" cy="3666308"/>
          </a:xfrm>
          <a:prstGeom prst="wedgeRoundRectCallout">
            <a:avLst>
              <a:gd name="adj1" fmla="val 79544"/>
              <a:gd name="adj2" fmla="val 21347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At the beginning of the talk we asked you what texts you currently use. 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Are there any ideas or activities you could now add to that list? </a:t>
            </a:r>
          </a:p>
        </p:txBody>
      </p:sp>
    </p:spTree>
    <p:extLst>
      <p:ext uri="{BB962C8B-B14F-4D97-AF65-F5344CB8AC3E}">
        <p14:creationId xmlns:p14="http://schemas.microsoft.com/office/powerpoint/2010/main" val="1934365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4CE751B-D01A-492C-8E47-2DC5C08FC30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3083" y="4384930"/>
            <a:ext cx="9144000" cy="2273324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</a:pPr>
            <a:r>
              <a:rPr lang="en-GB" sz="1900" i="1" dirty="0"/>
              <a:t> </a:t>
            </a:r>
          </a:p>
          <a:p>
            <a:pPr lvl="0">
              <a:lnSpc>
                <a:spcPct val="80000"/>
              </a:lnSpc>
            </a:pPr>
            <a:r>
              <a:rPr lang="en-GB" sz="1900" i="1" dirty="0"/>
              <a:t>Mark Heffernan &amp; David Byrne</a:t>
            </a:r>
          </a:p>
          <a:p>
            <a:pPr lvl="0">
              <a:lnSpc>
                <a:spcPct val="80000"/>
              </a:lnSpc>
            </a:pPr>
            <a:r>
              <a:rPr lang="en-GB" sz="1900" i="1" dirty="0">
                <a:hlinkClick r:id="rId2"/>
              </a:rPr>
              <a:t>m.heffernan@qmul.ac.uk</a:t>
            </a:r>
            <a:r>
              <a:rPr lang="en-GB" sz="1900" i="1" dirty="0"/>
              <a:t> &amp; </a:t>
            </a:r>
            <a:r>
              <a:rPr lang="en-GB" sz="1900" i="1" dirty="0">
                <a:hlinkClick r:id="rId3"/>
              </a:rPr>
              <a:t>davidbyrne@ecenglish.com</a:t>
            </a:r>
            <a:endParaRPr lang="en-GB" sz="1900" i="1" dirty="0"/>
          </a:p>
          <a:p>
            <a:pPr lvl="0">
              <a:lnSpc>
                <a:spcPct val="80000"/>
              </a:lnSpc>
            </a:pPr>
            <a:endParaRPr lang="en-GB" sz="1900" i="1" dirty="0"/>
          </a:p>
          <a:p>
            <a:pPr lvl="0">
              <a:lnSpc>
                <a:spcPct val="80000"/>
              </a:lnSpc>
            </a:pPr>
            <a:r>
              <a:rPr lang="en-GB" sz="1900" i="1" dirty="0"/>
              <a:t>textploitationtefl.com  </a:t>
            </a:r>
          </a:p>
          <a:p>
            <a:pPr lvl="0">
              <a:lnSpc>
                <a:spcPct val="80000"/>
              </a:lnSpc>
            </a:pPr>
            <a:r>
              <a:rPr lang="en-GB" sz="1900" i="1" dirty="0"/>
              <a:t>(slides will be available here)</a:t>
            </a:r>
          </a:p>
        </p:txBody>
      </p:sp>
      <p:pic>
        <p:nvPicPr>
          <p:cNvPr id="4" name="Picture 2" descr="Image result for ec">
            <a:extLst>
              <a:ext uri="{FF2B5EF4-FFF2-40B4-BE49-F238E27FC236}">
                <a16:creationId xmlns:a16="http://schemas.microsoft.com/office/drawing/2014/main" id="{41773FD4-3867-4F1E-9EA0-1C7792A53D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972800" y="214893"/>
            <a:ext cx="907468" cy="90746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Image result for queen mary university london">
            <a:extLst>
              <a:ext uri="{FF2B5EF4-FFF2-40B4-BE49-F238E27FC236}">
                <a16:creationId xmlns:a16="http://schemas.microsoft.com/office/drawing/2014/main" id="{DCC2E71C-CAEC-4E75-969B-A92A68CEE8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45716" y="289983"/>
            <a:ext cx="2822286" cy="78634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hlinkClick r:id="rId6"/>
            <a:extLst>
              <a:ext uri="{FF2B5EF4-FFF2-40B4-BE49-F238E27FC236}">
                <a16:creationId xmlns:a16="http://schemas.microsoft.com/office/drawing/2014/main" id="{32179A5D-F8C5-4F88-A8D7-CBC461CEF0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3485" y="1701355"/>
            <a:ext cx="3779210" cy="2776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38F77F-B06C-4184-BD7B-B190DC2B05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887" y="1701355"/>
            <a:ext cx="2298059" cy="3294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995B94-E55A-49A0-BBEC-BC3481F0CD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271" y="155567"/>
            <a:ext cx="2711289" cy="102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85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2629</TotalTime>
  <Words>673</Words>
  <Application>Microsoft Office PowerPoint</Application>
  <PresentationFormat>Widescreen</PresentationFormat>
  <Paragraphs>87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Textploitation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we saying you should look at?</vt:lpstr>
      <vt:lpstr>Reflection: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Byrne</dc:creator>
  <cp:lastModifiedBy>David Byrne</cp:lastModifiedBy>
  <cp:revision>27</cp:revision>
  <dcterms:created xsi:type="dcterms:W3CDTF">2019-04-03T10:12:01Z</dcterms:created>
  <dcterms:modified xsi:type="dcterms:W3CDTF">2020-03-01T13:09:29Z</dcterms:modified>
</cp:coreProperties>
</file>